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 Id="rId3" Type="http://schemas.openxmlformats.org/officeDocument/2006/relationships/hyperlink" Target="https://mailchimp.com/resources/use-news-for-pr/"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 Id="rId3"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PRTipsKeynoteTemplate-01.jpg" descr="PRTipsKeynoteTemplate-01.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86" name="Public Relations:"/>
          <p:cNvSpPr txBox="1"/>
          <p:nvPr/>
        </p:nvSpPr>
        <p:spPr>
          <a:xfrm>
            <a:off x="1421951" y="1493744"/>
            <a:ext cx="21540098"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Public Relations:</a:t>
            </a:r>
          </a:p>
        </p:txBody>
      </p:sp>
      <p:sp>
        <p:nvSpPr>
          <p:cNvPr id="187" name="• PR is a strategic plan or campaign using varied but specific exercises to broadcast information or messages between the organization, individuals (members) or the public. A powerful PR campaign can be valuable to the organization as it is generating in"/>
          <p:cNvSpPr txBox="1"/>
          <p:nvPr/>
        </p:nvSpPr>
        <p:spPr>
          <a:xfrm>
            <a:off x="1468004" y="3479788"/>
            <a:ext cx="20627311" cy="8993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6500">
                <a:solidFill>
                  <a:srgbClr val="000000"/>
                </a:solidFill>
              </a:defRPr>
            </a:pPr>
            <a:r>
              <a:rPr>
                <a:solidFill>
                  <a:srgbClr val="9437FF"/>
                </a:solidFill>
              </a:rPr>
              <a:t>• </a:t>
            </a:r>
            <a:r>
              <a:t>PR is a strategic plan or campaign using varied but specific exercises to broadcast information or messages between the organization, individuals (members) or the public. A powerful PR campaign can be valuable to the organization as it is generating interest in the organization itself more than selling something specific - like an event or activity.  For example, a spotlight article in the newspaper about a long-time member, or a historical retrospective.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90" name="Online Promotions:"/>
          <p:cNvSpPr txBox="1"/>
          <p:nvPr/>
        </p:nvSpPr>
        <p:spPr>
          <a:xfrm>
            <a:off x="1421951" y="1493744"/>
            <a:ext cx="21540098"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Online Promotions:</a:t>
            </a:r>
          </a:p>
        </p:txBody>
      </p:sp>
      <p:sp>
        <p:nvSpPr>
          <p:cNvPr id="191" name="• This can include most all elements of the other types of promotions, but the promotion is done in an online environment. Examples include websites, social media, mass emails, internet newsletters, paid internet ads, and more.  For example, your Grange’"/>
          <p:cNvSpPr txBox="1"/>
          <p:nvPr/>
        </p:nvSpPr>
        <p:spPr>
          <a:xfrm>
            <a:off x="1468004" y="3479788"/>
            <a:ext cx="20627311" cy="60220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6500">
                <a:solidFill>
                  <a:srgbClr val="000000"/>
                </a:solidFill>
              </a:defRPr>
            </a:pPr>
            <a:r>
              <a:rPr>
                <a:solidFill>
                  <a:srgbClr val="9437FF"/>
                </a:solidFill>
              </a:rPr>
              <a:t>• </a:t>
            </a:r>
            <a:r>
              <a:t>This can include most all elements of the other types of promotions, but the promotion is done in an online environment. Examples include websites, social media, mass emails, internet newsletters, paid internet ads, and more.  For example, your Grange’s Facebook page.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94" name="Marketing vs. Promotions"/>
          <p:cNvSpPr txBox="1"/>
          <p:nvPr/>
        </p:nvSpPr>
        <p:spPr>
          <a:xfrm>
            <a:off x="6054400" y="966739"/>
            <a:ext cx="14517205"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Marketing vs. Promotions</a:t>
            </a:r>
          </a:p>
        </p:txBody>
      </p:sp>
      <p:sp>
        <p:nvSpPr>
          <p:cNvPr id="195" name="In short, marketing focuses on increasing the awareness of a product and getting it in front of potential customers.…"/>
          <p:cNvSpPr txBox="1"/>
          <p:nvPr/>
        </p:nvSpPr>
        <p:spPr>
          <a:xfrm>
            <a:off x="6108574" y="3098553"/>
            <a:ext cx="13348631" cy="96089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4800">
                <a:solidFill>
                  <a:srgbClr val="000000"/>
                </a:solidFill>
              </a:defRPr>
            </a:pPr>
            <a:r>
              <a:t>In short, </a:t>
            </a:r>
            <a:r>
              <a:rPr b="1">
                <a:solidFill>
                  <a:srgbClr val="9437FF"/>
                </a:solidFill>
              </a:rPr>
              <a:t>marketing focuses on increasing the awareness of a product and getting it in front of potential customers.</a:t>
            </a:r>
            <a:r>
              <a:t> </a:t>
            </a:r>
          </a:p>
          <a:p>
            <a:pPr algn="l">
              <a:defRPr sz="4800">
                <a:solidFill>
                  <a:srgbClr val="000000"/>
                </a:solidFill>
              </a:defRPr>
            </a:pPr>
          </a:p>
          <a:p>
            <a:pPr algn="l">
              <a:defRPr sz="4800">
                <a:solidFill>
                  <a:srgbClr val="000000"/>
                </a:solidFill>
              </a:defRPr>
            </a:pPr>
            <a:r>
              <a:rPr b="1">
                <a:solidFill>
                  <a:srgbClr val="9437FF"/>
                </a:solidFill>
              </a:rPr>
              <a:t>Promotions are the final step of marketing</a:t>
            </a:r>
            <a:r>
              <a:t> – they provide the needed incentive to turn visitors into buyers. </a:t>
            </a:r>
          </a:p>
          <a:p>
            <a:pPr algn="l">
              <a:defRPr sz="4800">
                <a:solidFill>
                  <a:srgbClr val="000000"/>
                </a:solidFill>
              </a:defRPr>
            </a:pPr>
          </a:p>
          <a:p>
            <a:pPr algn="l">
              <a:defRPr b="1" sz="4800">
                <a:solidFill>
                  <a:srgbClr val="011993"/>
                </a:solidFill>
              </a:defRPr>
            </a:pPr>
            <a:r>
              <a:t>All in all, marketing vs promotion is about awareness vs conversion.</a:t>
            </a:r>
          </a:p>
          <a:p>
            <a:pPr algn="l">
              <a:defRPr b="1" sz="4800">
                <a:solidFill>
                  <a:srgbClr val="011993"/>
                </a:solidFill>
              </a:defRPr>
            </a:pPr>
          </a:p>
          <a:p>
            <a:pPr algn="l">
              <a:defRPr b="1" sz="4800">
                <a:solidFill>
                  <a:srgbClr val="FF2600"/>
                </a:solidFill>
              </a:defRPr>
            </a:pPr>
            <a:r>
              <a:t>Granges need to embrace both marketing and promotions.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98" name="Why Promote Your Grange?"/>
          <p:cNvSpPr txBox="1"/>
          <p:nvPr/>
        </p:nvSpPr>
        <p:spPr>
          <a:xfrm>
            <a:off x="2254073" y="1517013"/>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Why Promote Your Grange?</a:t>
            </a:r>
          </a:p>
        </p:txBody>
      </p:sp>
      <p:sp>
        <p:nvSpPr>
          <p:cNvPr id="199" name="To spread your Grange’s message and Mission/Vision…"/>
          <p:cNvSpPr txBox="1"/>
          <p:nvPr/>
        </p:nvSpPr>
        <p:spPr>
          <a:xfrm>
            <a:off x="2325442" y="3496984"/>
            <a:ext cx="19847187" cy="9738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825500" indent="-825500" algn="l">
              <a:lnSpc>
                <a:spcPct val="120000"/>
              </a:lnSpc>
              <a:buSzPct val="123000"/>
              <a:buChar char="•"/>
              <a:defRPr sz="6000">
                <a:solidFill>
                  <a:srgbClr val="000000"/>
                </a:solidFill>
              </a:defRPr>
            </a:pPr>
            <a:r>
              <a:t>To spread your Grange’s message and Mission/Vision</a:t>
            </a:r>
          </a:p>
          <a:p>
            <a:pPr marL="825500" indent="-825500" algn="l">
              <a:lnSpc>
                <a:spcPct val="120000"/>
              </a:lnSpc>
              <a:buSzPct val="123000"/>
              <a:buChar char="•"/>
              <a:defRPr sz="6000">
                <a:solidFill>
                  <a:srgbClr val="000000"/>
                </a:solidFill>
              </a:defRPr>
            </a:pPr>
            <a:r>
              <a:t>To bring in new members</a:t>
            </a:r>
          </a:p>
          <a:p>
            <a:pPr marL="825500" indent="-825500" algn="l">
              <a:lnSpc>
                <a:spcPct val="120000"/>
              </a:lnSpc>
              <a:buSzPct val="123000"/>
              <a:buChar char="•"/>
              <a:defRPr sz="6000">
                <a:solidFill>
                  <a:srgbClr val="000000"/>
                </a:solidFill>
              </a:defRPr>
            </a:pPr>
            <a:r>
              <a:t>To showcase your Grange’s successes</a:t>
            </a:r>
          </a:p>
          <a:p>
            <a:pPr marL="825500" indent="-825500" algn="l">
              <a:lnSpc>
                <a:spcPct val="120000"/>
              </a:lnSpc>
              <a:buSzPct val="123000"/>
              <a:buChar char="•"/>
              <a:defRPr sz="6000">
                <a:solidFill>
                  <a:srgbClr val="000000"/>
                </a:solidFill>
              </a:defRPr>
            </a:pPr>
            <a:r>
              <a:t>To create donation opportunities</a:t>
            </a:r>
          </a:p>
          <a:p>
            <a:pPr marL="825500" indent="-825500" algn="l">
              <a:lnSpc>
                <a:spcPct val="120000"/>
              </a:lnSpc>
              <a:buSzPct val="123000"/>
              <a:buChar char="•"/>
              <a:defRPr sz="6000">
                <a:solidFill>
                  <a:srgbClr val="000000"/>
                </a:solidFill>
              </a:defRPr>
            </a:pPr>
            <a:r>
              <a:t>To explore relationships with other organizations</a:t>
            </a:r>
          </a:p>
          <a:p>
            <a:pPr marL="825500" indent="-825500" algn="l">
              <a:lnSpc>
                <a:spcPct val="120000"/>
              </a:lnSpc>
              <a:buSzPct val="123000"/>
              <a:buChar char="•"/>
              <a:defRPr sz="6000">
                <a:solidFill>
                  <a:srgbClr val="000000"/>
                </a:solidFill>
              </a:defRPr>
            </a:pPr>
            <a:r>
              <a:t>To gain exposure / keep your Grange visible </a:t>
            </a:r>
          </a:p>
          <a:p>
            <a:pPr marL="825500" indent="-825500" algn="l">
              <a:lnSpc>
                <a:spcPct val="120000"/>
              </a:lnSpc>
              <a:buSzPct val="123000"/>
              <a:buChar char="•"/>
              <a:defRPr sz="6000">
                <a:solidFill>
                  <a:srgbClr val="000000"/>
                </a:solidFill>
              </a:defRPr>
            </a:pPr>
            <a:r>
              <a:t>To alert the public to events, activities, projects</a:t>
            </a:r>
          </a:p>
          <a:p>
            <a:pPr marL="825500" indent="-825500" algn="l">
              <a:lnSpc>
                <a:spcPct val="120000"/>
              </a:lnSpc>
              <a:buSzPct val="123000"/>
              <a:buChar char="•"/>
              <a:defRPr sz="6000">
                <a:solidFill>
                  <a:srgbClr val="000000"/>
                </a:solidFill>
              </a:defRPr>
            </a:pPr>
            <a:r>
              <a:t>To reach the public with the work of your Grange</a:t>
            </a:r>
            <a:br/>
            <a:r>
              <a:t>(i.e. Community Service)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02" name="Promotional Methods:"/>
          <p:cNvSpPr txBox="1"/>
          <p:nvPr/>
        </p:nvSpPr>
        <p:spPr>
          <a:xfrm>
            <a:off x="2254073" y="1517013"/>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Promotional Methods:</a:t>
            </a:r>
          </a:p>
        </p:txBody>
      </p:sp>
      <p:sp>
        <p:nvSpPr>
          <p:cNvPr id="203" name="Offer incentives…"/>
          <p:cNvSpPr txBox="1"/>
          <p:nvPr/>
        </p:nvSpPr>
        <p:spPr>
          <a:xfrm>
            <a:off x="2325442" y="3496984"/>
            <a:ext cx="19847187" cy="9738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825500" indent="-825500" algn="l">
              <a:lnSpc>
                <a:spcPct val="120000"/>
              </a:lnSpc>
              <a:buSzPct val="123000"/>
              <a:buChar char="•"/>
              <a:defRPr sz="6000">
                <a:solidFill>
                  <a:srgbClr val="000000"/>
                </a:solidFill>
              </a:defRPr>
            </a:pPr>
            <a:r>
              <a:t>Offer incentives</a:t>
            </a:r>
          </a:p>
          <a:p>
            <a:pPr marL="825500" indent="-825500" algn="l">
              <a:lnSpc>
                <a:spcPct val="120000"/>
              </a:lnSpc>
              <a:buSzPct val="123000"/>
              <a:buChar char="•"/>
              <a:defRPr sz="6000">
                <a:solidFill>
                  <a:srgbClr val="000000"/>
                </a:solidFill>
              </a:defRPr>
            </a:pPr>
            <a:r>
              <a:t>Create excitement / buzz</a:t>
            </a:r>
          </a:p>
          <a:p>
            <a:pPr marL="825500" indent="-825500" algn="l">
              <a:lnSpc>
                <a:spcPct val="120000"/>
              </a:lnSpc>
              <a:buSzPct val="123000"/>
              <a:buChar char="•"/>
              <a:defRPr sz="6000">
                <a:solidFill>
                  <a:srgbClr val="000000"/>
                </a:solidFill>
              </a:defRPr>
            </a:pPr>
            <a:r>
              <a:t>Keep current members engaged</a:t>
            </a:r>
          </a:p>
          <a:p>
            <a:pPr marL="825500" indent="-825500" algn="l">
              <a:lnSpc>
                <a:spcPct val="120000"/>
              </a:lnSpc>
              <a:buSzPct val="123000"/>
              <a:buChar char="•"/>
              <a:defRPr sz="6000">
                <a:solidFill>
                  <a:srgbClr val="000000"/>
                </a:solidFill>
              </a:defRPr>
            </a:pPr>
            <a:r>
              <a:t>Run a media campaign (press releases, etc.)</a:t>
            </a:r>
          </a:p>
          <a:p>
            <a:pPr marL="825500" indent="-825500" algn="l">
              <a:lnSpc>
                <a:spcPct val="120000"/>
              </a:lnSpc>
              <a:buSzPct val="123000"/>
              <a:buChar char="•"/>
              <a:defRPr sz="6000">
                <a:solidFill>
                  <a:srgbClr val="000000"/>
                </a:solidFill>
              </a:defRPr>
            </a:pPr>
            <a:r>
              <a:t>Ask members to tell their friends and family about the Grange</a:t>
            </a:r>
          </a:p>
          <a:p>
            <a:pPr marL="825500" indent="-825500" algn="l">
              <a:lnSpc>
                <a:spcPct val="120000"/>
              </a:lnSpc>
              <a:buSzPct val="123000"/>
              <a:buChar char="•"/>
              <a:defRPr sz="6000">
                <a:solidFill>
                  <a:srgbClr val="000000"/>
                </a:solidFill>
              </a:defRPr>
            </a:pPr>
            <a:r>
              <a:t>Share testimonials</a:t>
            </a:r>
          </a:p>
          <a:p>
            <a:pPr marL="825500" indent="-825500" algn="l">
              <a:lnSpc>
                <a:spcPct val="120000"/>
              </a:lnSpc>
              <a:buSzPct val="123000"/>
              <a:buChar char="•"/>
              <a:defRPr sz="6000">
                <a:solidFill>
                  <a:srgbClr val="000000"/>
                </a:solidFill>
              </a:defRPr>
            </a:pPr>
            <a:r>
              <a:t>Create attention-getting materials (brochures, etc)</a:t>
            </a:r>
          </a:p>
          <a:p>
            <a:pPr marL="825500" indent="-825500" algn="l">
              <a:lnSpc>
                <a:spcPct val="120000"/>
              </a:lnSpc>
              <a:buSzPct val="123000"/>
              <a:buChar char="•"/>
              <a:defRPr sz="6000">
                <a:solidFill>
                  <a:srgbClr val="000000"/>
                </a:solidFill>
              </a:defRPr>
            </a:pPr>
            <a:r>
              <a:t>Build trust with your members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06" name="Promotional Methods:"/>
          <p:cNvSpPr txBox="1"/>
          <p:nvPr/>
        </p:nvSpPr>
        <p:spPr>
          <a:xfrm>
            <a:off x="2254073" y="1517013"/>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Promotional Methods:</a:t>
            </a:r>
          </a:p>
        </p:txBody>
      </p:sp>
      <p:sp>
        <p:nvSpPr>
          <p:cNvPr id="207" name="Go the extra mile for your members; make members feel important…"/>
          <p:cNvSpPr txBox="1"/>
          <p:nvPr/>
        </p:nvSpPr>
        <p:spPr>
          <a:xfrm>
            <a:off x="2325442" y="3496984"/>
            <a:ext cx="19847187" cy="97387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825500" indent="-825500" algn="l">
              <a:lnSpc>
                <a:spcPct val="120000"/>
              </a:lnSpc>
              <a:buSzPct val="123000"/>
              <a:buChar char="•"/>
              <a:defRPr sz="6000">
                <a:solidFill>
                  <a:srgbClr val="000000"/>
                </a:solidFill>
              </a:defRPr>
            </a:pPr>
            <a:r>
              <a:t>Go the extra mile for your members; make members feel important</a:t>
            </a:r>
          </a:p>
          <a:p>
            <a:pPr marL="825500" indent="-825500" algn="l">
              <a:lnSpc>
                <a:spcPct val="120000"/>
              </a:lnSpc>
              <a:buSzPct val="123000"/>
              <a:buChar char="•"/>
              <a:defRPr sz="6000">
                <a:solidFill>
                  <a:srgbClr val="000000"/>
                </a:solidFill>
              </a:defRPr>
            </a:pPr>
            <a:r>
              <a:t>Thank your members regularly</a:t>
            </a:r>
          </a:p>
          <a:p>
            <a:pPr marL="825500" indent="-825500" algn="l">
              <a:lnSpc>
                <a:spcPct val="120000"/>
              </a:lnSpc>
              <a:buSzPct val="123000"/>
              <a:buChar char="•"/>
              <a:defRPr sz="6000">
                <a:solidFill>
                  <a:srgbClr val="000000"/>
                </a:solidFill>
              </a:defRPr>
            </a:pPr>
            <a:r>
              <a:t>Let people brag about your Grange</a:t>
            </a:r>
          </a:p>
          <a:p>
            <a:pPr marL="825500" indent="-825500" algn="l">
              <a:lnSpc>
                <a:spcPct val="120000"/>
              </a:lnSpc>
              <a:buSzPct val="123000"/>
              <a:buChar char="•"/>
              <a:defRPr sz="6000">
                <a:solidFill>
                  <a:srgbClr val="000000"/>
                </a:solidFill>
              </a:defRPr>
            </a:pPr>
            <a:r>
              <a:t>Always be ready to spread the word and answer questions about the Grange (elevator speech)</a:t>
            </a:r>
          </a:p>
          <a:p>
            <a:pPr marL="825500" indent="-825500" algn="l">
              <a:lnSpc>
                <a:spcPct val="120000"/>
              </a:lnSpc>
              <a:buSzPct val="123000"/>
              <a:buChar char="•"/>
              <a:defRPr sz="6000">
                <a:solidFill>
                  <a:srgbClr val="000000"/>
                </a:solidFill>
              </a:defRPr>
            </a:pPr>
            <a:r>
              <a:t>Recruit others to share your content</a:t>
            </a:r>
          </a:p>
          <a:p>
            <a:pPr marL="825500" indent="-825500" algn="l">
              <a:lnSpc>
                <a:spcPct val="120000"/>
              </a:lnSpc>
              <a:buSzPct val="123000"/>
              <a:buChar char="•"/>
              <a:defRPr sz="6000">
                <a:solidFill>
                  <a:srgbClr val="000000"/>
                </a:solidFill>
              </a:defRPr>
            </a:pPr>
            <a:r>
              <a:t>Do more of what resonates in your community</a:t>
            </a:r>
          </a:p>
          <a:p>
            <a:pPr marL="825500" indent="-825500" algn="l">
              <a:lnSpc>
                <a:spcPct val="120000"/>
              </a:lnSpc>
              <a:buSzPct val="123000"/>
              <a:buChar char="•"/>
              <a:defRPr sz="6000">
                <a:solidFill>
                  <a:srgbClr val="000000"/>
                </a:solidFill>
              </a:defRPr>
            </a:pPr>
            <a:r>
              <a:t>Make it easy for your community to find your Grange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9StrongestWords.jpg" descr="9StrongestWords.jpg"/>
          <p:cNvPicPr>
            <a:picLocks noChangeAspect="1"/>
          </p:cNvPicPr>
          <p:nvPr/>
        </p:nvPicPr>
        <p:blipFill>
          <a:blip r:embed="rId2">
            <a:extLst/>
          </a:blip>
          <a:stretch>
            <a:fillRect/>
          </a:stretch>
        </p:blipFill>
        <p:spPr>
          <a:xfrm>
            <a:off x="2846730" y="-363345"/>
            <a:ext cx="18690540" cy="1444269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12" name="What is a SWOT Analysis?"/>
          <p:cNvSpPr txBox="1"/>
          <p:nvPr/>
        </p:nvSpPr>
        <p:spPr>
          <a:xfrm>
            <a:off x="6054400" y="966739"/>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What is a SWOT Analysis?</a:t>
            </a:r>
          </a:p>
        </p:txBody>
      </p:sp>
      <p:sp>
        <p:nvSpPr>
          <p:cNvPr id="213" name="Businesses regularly analyze their processes to ensure they are operating as efficiently as possible. One of the most effective methods to achieve this is to conduct a SWOT analysis. SWOT stands for strengths, weaknesses, opportunities and threats. This "/>
          <p:cNvSpPr txBox="1"/>
          <p:nvPr/>
        </p:nvSpPr>
        <p:spPr>
          <a:xfrm>
            <a:off x="6056985" y="2895122"/>
            <a:ext cx="14072903" cy="103263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20000"/>
              </a:lnSpc>
              <a:defRPr sz="4800">
                <a:solidFill>
                  <a:srgbClr val="000000"/>
                </a:solidFill>
              </a:defRPr>
            </a:pPr>
            <a:r>
              <a:t>Businesses regularly analyze their processes to ensure they are operating as efficiently as possible. One of the most effective methods to achieve this is to conduct a SWOT analysis. SWOT stands for strengths, weaknesses, opportunities and threats. This method was created in the 1960s by Albert Humphrey of the Stanford Research Institute, during a study conducted to identify why corporate planning consistently failed. Since its creation, SWOT has become one of the most useful tools</a:t>
            </a:r>
            <a:br/>
            <a:r>
              <a:t>for business owners to start and grow their companies.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16" name="Create a SWOT Analysis of your Grange"/>
          <p:cNvSpPr txBox="1"/>
          <p:nvPr/>
        </p:nvSpPr>
        <p:spPr>
          <a:xfrm>
            <a:off x="6054400" y="399544"/>
            <a:ext cx="17046500" cy="26125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Create a SWOT Analysis of your Grange</a:t>
            </a:r>
          </a:p>
        </p:txBody>
      </p:sp>
      <p:sp>
        <p:nvSpPr>
          <p:cNvPr id="217" name="It’s beneficial to perform a general SWOT analysis on your Grange to check on the current landscape of your operations, so your Grange can improve as needed. The analysis can show you the key areas where your organization is performing optimally, as well"/>
          <p:cNvSpPr txBox="1"/>
          <p:nvPr/>
        </p:nvSpPr>
        <p:spPr>
          <a:xfrm>
            <a:off x="6177358" y="3479788"/>
            <a:ext cx="14072903" cy="51347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120000"/>
              </a:lnSpc>
              <a:defRPr sz="4800">
                <a:solidFill>
                  <a:srgbClr val="000000"/>
                </a:solidFill>
              </a:defRPr>
            </a:lvl1pPr>
          </a:lstStyle>
          <a:p>
            <a:pPr/>
            <a:r>
              <a:t>It’s beneficial to perform a general SWOT analysis on your Grange to check on the current landscape of your operations, so your Grange can improve as needed. The analysis can show you the key areas where your organization is performing optimally, as well as which operations need adjustment.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SWOTChart.jpg" descr="SWOTChart.jpg"/>
          <p:cNvPicPr>
            <a:picLocks noChangeAspect="1"/>
          </p:cNvPicPr>
          <p:nvPr/>
        </p:nvPicPr>
        <p:blipFill>
          <a:blip r:embed="rId2">
            <a:extLst/>
          </a:blip>
          <a:stretch>
            <a:fillRect/>
          </a:stretch>
        </p:blipFill>
        <p:spPr>
          <a:xfrm>
            <a:off x="1882954" y="-545653"/>
            <a:ext cx="20618092" cy="1593216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54" name="What is Promotion?"/>
          <p:cNvSpPr txBox="1"/>
          <p:nvPr/>
        </p:nvSpPr>
        <p:spPr>
          <a:xfrm>
            <a:off x="6037203" y="743191"/>
            <a:ext cx="14517205"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What is Promotion?</a:t>
            </a:r>
          </a:p>
        </p:txBody>
      </p:sp>
      <p:sp>
        <p:nvSpPr>
          <p:cNvPr id="155" name="In the commercial world, promotion is a marketing tool, used as a strategy to communicate between the sellers and buyers. Through this, the seller tries to influence and convince the buyers to buy their products or services. It assists in spreading the w"/>
          <p:cNvSpPr txBox="1"/>
          <p:nvPr/>
        </p:nvSpPr>
        <p:spPr>
          <a:xfrm>
            <a:off x="6177358" y="2677931"/>
            <a:ext cx="12441990" cy="9989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pPr/>
            <a:r>
              <a:t>In the commercial world, promotion is a marketing tool, used as a strategy to communicate between the sellers and buyers. Through this, the seller tries to influence and convince the buyers to buy their products or services. It assists in spreading the word about the product, services or company to the people. The company uses this process to improve its public image. This technique of marketing creates an interest in the mindset of the customers and can also retain them as a loyal customer.</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22" name="Traditional Promotions"/>
          <p:cNvSpPr txBox="1"/>
          <p:nvPr/>
        </p:nvSpPr>
        <p:spPr>
          <a:xfrm>
            <a:off x="6054400" y="966739"/>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Traditional Promotions</a:t>
            </a:r>
          </a:p>
        </p:txBody>
      </p:sp>
      <p:sp>
        <p:nvSpPr>
          <p:cNvPr id="223" name="Traditional promotional methods can connect your Grange with the public by providing information through a variety of means.…"/>
          <p:cNvSpPr txBox="1"/>
          <p:nvPr/>
        </p:nvSpPr>
        <p:spPr>
          <a:xfrm>
            <a:off x="6160161" y="2723162"/>
            <a:ext cx="14072904" cy="94610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20000"/>
              </a:lnSpc>
              <a:defRPr sz="4800">
                <a:solidFill>
                  <a:srgbClr val="000000"/>
                </a:solidFill>
              </a:defRPr>
            </a:pPr>
            <a:r>
              <a:t>Traditional promotional methods can connect your Grange with the public by providing information through a variety of means.</a:t>
            </a:r>
          </a:p>
          <a:p>
            <a:pPr algn="l">
              <a:lnSpc>
                <a:spcPct val="120000"/>
              </a:lnSpc>
              <a:defRPr sz="4800">
                <a:solidFill>
                  <a:srgbClr val="000000"/>
                </a:solidFill>
              </a:defRPr>
            </a:pPr>
          </a:p>
          <a:p>
            <a:pPr marL="609600" indent="-609600" algn="l">
              <a:lnSpc>
                <a:spcPct val="120000"/>
              </a:lnSpc>
              <a:buSzPct val="123000"/>
              <a:buChar char="•"/>
              <a:defRPr sz="4800">
                <a:solidFill>
                  <a:srgbClr val="000000"/>
                </a:solidFill>
              </a:defRPr>
            </a:pPr>
            <a:r>
              <a:t>Press releases and articles</a:t>
            </a:r>
          </a:p>
          <a:p>
            <a:pPr marL="609600" indent="-609600" algn="l">
              <a:lnSpc>
                <a:spcPct val="120000"/>
              </a:lnSpc>
              <a:buSzPct val="123000"/>
              <a:buChar char="•"/>
              <a:defRPr sz="4800">
                <a:solidFill>
                  <a:srgbClr val="000000"/>
                </a:solidFill>
              </a:defRPr>
            </a:pPr>
            <a:r>
              <a:t>Hosting public events and activities</a:t>
            </a:r>
          </a:p>
          <a:p>
            <a:pPr marL="609600" indent="-609600" algn="l">
              <a:lnSpc>
                <a:spcPct val="120000"/>
              </a:lnSpc>
              <a:buSzPct val="123000"/>
              <a:buChar char="•"/>
              <a:defRPr sz="4800">
                <a:solidFill>
                  <a:srgbClr val="000000"/>
                </a:solidFill>
              </a:defRPr>
            </a:pPr>
            <a:r>
              <a:t>Flyers, brochures, business cards</a:t>
            </a:r>
          </a:p>
          <a:p>
            <a:pPr marL="609600" indent="-609600" algn="l">
              <a:lnSpc>
                <a:spcPct val="120000"/>
              </a:lnSpc>
              <a:buSzPct val="123000"/>
              <a:buChar char="•"/>
              <a:defRPr sz="4800">
                <a:solidFill>
                  <a:srgbClr val="000000"/>
                </a:solidFill>
              </a:defRPr>
            </a:pPr>
            <a:r>
              <a:t>Advertisements in newspapers/magazines, on the radio, television, etc.</a:t>
            </a:r>
          </a:p>
          <a:p>
            <a:pPr marL="609600" indent="-609600" algn="l">
              <a:lnSpc>
                <a:spcPct val="120000"/>
              </a:lnSpc>
              <a:buSzPct val="123000"/>
              <a:buChar char="•"/>
              <a:defRPr sz="4800">
                <a:solidFill>
                  <a:srgbClr val="000000"/>
                </a:solidFill>
              </a:defRPr>
            </a:pPr>
            <a:r>
              <a:t>Promotional merchandise</a:t>
            </a:r>
          </a:p>
          <a:p>
            <a:pPr marL="609600" indent="-609600" algn="l">
              <a:lnSpc>
                <a:spcPct val="120000"/>
              </a:lnSpc>
              <a:buSzPct val="123000"/>
              <a:buChar char="•"/>
              <a:defRPr sz="4800">
                <a:solidFill>
                  <a:srgbClr val="000000"/>
                </a:solidFill>
              </a:defRPr>
            </a:pPr>
            <a:r>
              <a:t>Endorsements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26" name="TIPS: Traditional Promotions"/>
          <p:cNvSpPr txBox="1"/>
          <p:nvPr/>
        </p:nvSpPr>
        <p:spPr>
          <a:xfrm>
            <a:off x="6054400" y="966739"/>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TIPS: Traditional Promotions</a:t>
            </a:r>
          </a:p>
        </p:txBody>
      </p:sp>
      <p:sp>
        <p:nvSpPr>
          <p:cNvPr id="227" name="Post and hand out flyers and/or free merchandise at events and places where potential members are likely to be.…"/>
          <p:cNvSpPr txBox="1"/>
          <p:nvPr/>
        </p:nvSpPr>
        <p:spPr>
          <a:xfrm>
            <a:off x="6160161" y="2723162"/>
            <a:ext cx="14072904" cy="102191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09600" indent="-609600" algn="l">
              <a:buSzPct val="123000"/>
              <a:buChar char="•"/>
              <a:defRPr sz="4800">
                <a:solidFill>
                  <a:srgbClr val="000000"/>
                </a:solidFill>
              </a:defRPr>
            </a:pPr>
            <a:r>
              <a:t>Post and hand out flyers and/or free merchandise at events and places where potential members are likely to be. </a:t>
            </a:r>
          </a:p>
          <a:p>
            <a:pPr marL="609600" indent="-609600" algn="l">
              <a:buSzPct val="123000"/>
              <a:buChar char="•"/>
              <a:defRPr sz="4800">
                <a:solidFill>
                  <a:srgbClr val="000000"/>
                </a:solidFill>
              </a:defRPr>
            </a:pPr>
            <a:r>
              <a:t>Take advantage of free publicity.</a:t>
            </a:r>
          </a:p>
          <a:p>
            <a:pPr marL="609600" indent="-609600" algn="l">
              <a:buSzPct val="123000"/>
              <a:buChar char="•"/>
              <a:defRPr sz="4800">
                <a:solidFill>
                  <a:srgbClr val="000000"/>
                </a:solidFill>
              </a:defRPr>
            </a:pPr>
            <a:r>
              <a:t>Invite a chef, reporter, celebrity, photographer, etc. to your events and activities to share your story.</a:t>
            </a:r>
          </a:p>
          <a:p>
            <a:pPr marL="609600" indent="-609600" algn="l">
              <a:buSzPct val="123000"/>
              <a:buChar char="•"/>
              <a:defRPr sz="4800">
                <a:solidFill>
                  <a:srgbClr val="000000"/>
                </a:solidFill>
              </a:defRPr>
            </a:pPr>
            <a:r>
              <a:t>Develop and distribute a press release that tells your Grange’s story and provides current and historical information. Provide it to the media (newsprint, television and radio), students, bloggers, family and friends who will share it with others through word-of-mouth, the web and social media.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30" name="What is a Press Release?"/>
          <p:cNvSpPr txBox="1"/>
          <p:nvPr/>
        </p:nvSpPr>
        <p:spPr>
          <a:xfrm>
            <a:off x="2254073" y="1499817"/>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What is a Press Release?</a:t>
            </a:r>
          </a:p>
        </p:txBody>
      </p:sp>
      <p:sp>
        <p:nvSpPr>
          <p:cNvPr id="231" name="Press releases exist to share news about your Grange. Therefore, what you’re sharing should be newsworthy—meaning that there’s a reason you’re sending it at the moment you send it.…"/>
          <p:cNvSpPr txBox="1"/>
          <p:nvPr/>
        </p:nvSpPr>
        <p:spPr>
          <a:xfrm>
            <a:off x="2445815" y="3376611"/>
            <a:ext cx="19847186" cy="967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4800">
                <a:solidFill>
                  <a:srgbClr val="241C15"/>
                </a:solidFill>
                <a:latin typeface="Helvetica"/>
                <a:ea typeface="Helvetica"/>
                <a:cs typeface="Helvetica"/>
                <a:sym typeface="Helvetica"/>
              </a:defRPr>
            </a:pPr>
            <a:r>
              <a:t>Press releases exist to </a:t>
            </a:r>
            <a:r>
              <a:rPr>
                <a:solidFill>
                  <a:srgbClr val="004E56"/>
                </a:solidFill>
                <a:hlinkClick r:id="rId3" invalidUrl="" action="" tgtFrame="" tooltip="" history="1" highlightClick="0" endSnd="0"/>
              </a:rPr>
              <a:t>share news</a:t>
            </a:r>
            <a:r>
              <a:t> about your Grange. Therefore, what you’re sharing should be newsworthy—meaning that there’s a reason you’re sending it at the moment you send it.</a:t>
            </a:r>
          </a:p>
          <a:p>
            <a:pPr algn="l" defTabSz="457200">
              <a:defRPr sz="4800">
                <a:solidFill>
                  <a:srgbClr val="241C15"/>
                </a:solidFill>
                <a:latin typeface="Helvetica"/>
                <a:ea typeface="Helvetica"/>
                <a:cs typeface="Helvetica"/>
                <a:sym typeface="Helvetica"/>
              </a:defRPr>
            </a:pPr>
          </a:p>
          <a:p>
            <a:pPr algn="l" defTabSz="457200">
              <a:defRPr sz="4800">
                <a:solidFill>
                  <a:srgbClr val="241C15"/>
                </a:solidFill>
                <a:latin typeface="Helvetica"/>
                <a:ea typeface="Helvetica"/>
                <a:cs typeface="Helvetica"/>
                <a:sym typeface="Helvetica"/>
              </a:defRPr>
            </a:pPr>
            <a:r>
              <a:t>There are distinctive types of press releases:</a:t>
            </a:r>
          </a:p>
          <a:p>
            <a:pPr algn="l" defTabSz="457200">
              <a:defRPr sz="4800">
                <a:solidFill>
                  <a:srgbClr val="241C15"/>
                </a:solidFill>
                <a:latin typeface="Helvetica"/>
                <a:ea typeface="Helvetica"/>
                <a:cs typeface="Helvetica"/>
                <a:sym typeface="Helvetica"/>
              </a:defRPr>
            </a:pPr>
          </a:p>
          <a:p>
            <a:pPr marL="609600" indent="-609600" algn="l" defTabSz="457200">
              <a:buSzPct val="123000"/>
              <a:buChar char="•"/>
              <a:defRPr sz="4800">
                <a:solidFill>
                  <a:srgbClr val="241C15"/>
                </a:solidFill>
                <a:latin typeface="Helvetica"/>
                <a:ea typeface="Helvetica"/>
                <a:cs typeface="Helvetica"/>
                <a:sym typeface="Helvetica"/>
              </a:defRPr>
            </a:pPr>
            <a:r>
              <a:rPr b="1"/>
              <a:t>General News.</a:t>
            </a:r>
            <a:r>
              <a:t> This is the most common type of press release. For example, when your Grange presents an award or honors a community citizen.</a:t>
            </a:r>
          </a:p>
          <a:p>
            <a:pPr algn="l" defTabSz="457200">
              <a:defRPr sz="4800">
                <a:solidFill>
                  <a:srgbClr val="241C15"/>
                </a:solidFill>
                <a:latin typeface="Helvetica"/>
                <a:ea typeface="Helvetica"/>
                <a:cs typeface="Helvetica"/>
                <a:sym typeface="Helvetica"/>
              </a:defRPr>
            </a:pPr>
          </a:p>
          <a:p>
            <a:pPr marL="609600" indent="-609600" algn="l" defTabSz="457200">
              <a:buSzPct val="123000"/>
              <a:buChar char="•"/>
              <a:defRPr sz="4800">
                <a:solidFill>
                  <a:srgbClr val="241C15"/>
                </a:solidFill>
                <a:latin typeface="Helvetica"/>
                <a:ea typeface="Helvetica"/>
                <a:cs typeface="Helvetica"/>
                <a:sym typeface="Helvetica"/>
              </a:defRPr>
            </a:pPr>
            <a:r>
              <a:rPr b="1"/>
              <a:t>Events.</a:t>
            </a:r>
            <a:r>
              <a:t> This type of press release needs to clearly explain the details of an event. The goal is to have the event specifics printed in the media so the general public can learn about them.</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34" name="What is a Press Release?"/>
          <p:cNvSpPr txBox="1"/>
          <p:nvPr/>
        </p:nvSpPr>
        <p:spPr>
          <a:xfrm>
            <a:off x="2254073" y="1499817"/>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What is a Press Release?</a:t>
            </a:r>
          </a:p>
        </p:txBody>
      </p:sp>
      <p:sp>
        <p:nvSpPr>
          <p:cNvPr id="235" name="Launch. A launch press release relates to the release of a new project, item, website, initiative or something similar.…"/>
          <p:cNvSpPr txBox="1"/>
          <p:nvPr/>
        </p:nvSpPr>
        <p:spPr>
          <a:xfrm>
            <a:off x="2445815" y="3376611"/>
            <a:ext cx="19847186" cy="820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09600" indent="-609600" algn="l" defTabSz="457200">
              <a:buSzPct val="123000"/>
              <a:buChar char="•"/>
              <a:defRPr sz="4800">
                <a:solidFill>
                  <a:srgbClr val="241C15"/>
                </a:solidFill>
                <a:latin typeface="Helvetica"/>
                <a:ea typeface="Helvetica"/>
                <a:cs typeface="Helvetica"/>
                <a:sym typeface="Helvetica"/>
              </a:defRPr>
            </a:pPr>
            <a:r>
              <a:rPr b="1"/>
              <a:t>Launch.</a:t>
            </a:r>
            <a:r>
              <a:t> A launch press release relates to the release of a new project, item, website, initiative or something similar.</a:t>
            </a:r>
          </a:p>
          <a:p>
            <a:pPr algn="l" defTabSz="457200">
              <a:defRPr sz="4800">
                <a:solidFill>
                  <a:srgbClr val="241C15"/>
                </a:solidFill>
                <a:latin typeface="Helvetica"/>
                <a:ea typeface="Helvetica"/>
                <a:cs typeface="Helvetica"/>
                <a:sym typeface="Helvetica"/>
              </a:defRPr>
            </a:pPr>
          </a:p>
          <a:p>
            <a:pPr marL="609600" indent="-609600" algn="l" defTabSz="457200">
              <a:buSzPct val="123000"/>
              <a:buChar char="•"/>
              <a:defRPr sz="4800">
                <a:solidFill>
                  <a:srgbClr val="241C15"/>
                </a:solidFill>
                <a:latin typeface="Helvetica"/>
                <a:ea typeface="Helvetica"/>
                <a:cs typeface="Helvetica"/>
                <a:sym typeface="Helvetica"/>
              </a:defRPr>
            </a:pPr>
            <a:r>
              <a:rPr b="1"/>
              <a:t>Positional.</a:t>
            </a:r>
            <a:r>
              <a:t>  This type of press release would introduce new officers, or spotlight a member.  A press release of this genre is story-based, and often includes fairly extensive biographical/historical information about the person or Grange. At least one photo should be included, too.</a:t>
            </a:r>
          </a:p>
          <a:p>
            <a:pPr algn="l" defTabSz="457200">
              <a:defRPr sz="4800">
                <a:solidFill>
                  <a:srgbClr val="241C15"/>
                </a:solidFill>
                <a:latin typeface="Helvetica"/>
                <a:ea typeface="Helvetica"/>
                <a:cs typeface="Helvetica"/>
                <a:sym typeface="Helvetica"/>
              </a:defRPr>
            </a:pPr>
          </a:p>
          <a:p>
            <a:pPr marL="609600" indent="-609600" algn="l" defTabSz="457200">
              <a:buSzPct val="123000"/>
              <a:buChar char="•"/>
              <a:defRPr sz="4800">
                <a:solidFill>
                  <a:srgbClr val="241C15"/>
                </a:solidFill>
                <a:latin typeface="Helvetica"/>
                <a:ea typeface="Helvetica"/>
                <a:cs typeface="Helvetica"/>
                <a:sym typeface="Helvetica"/>
              </a:defRPr>
            </a:pPr>
            <a:r>
              <a:rPr b="1"/>
              <a:t>Expert.</a:t>
            </a:r>
            <a:r>
              <a:t> This type of press release is used to establish a Grange’s credibility in a particular field. An expert press release provides a general introduction as well as some type of verification of expertise.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PressReleaseTraingle copy.jpg" descr="PressReleaseTraingle copy.jpg"/>
          <p:cNvPicPr>
            <a:picLocks noChangeAspect="1"/>
          </p:cNvPicPr>
          <p:nvPr/>
        </p:nvPicPr>
        <p:blipFill>
          <a:blip r:embed="rId2">
            <a:extLst/>
          </a:blip>
          <a:stretch>
            <a:fillRect/>
          </a:stretch>
        </p:blipFill>
        <p:spPr>
          <a:xfrm>
            <a:off x="6305763" y="445025"/>
            <a:ext cx="11874074" cy="13269983"/>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PressReleaseWorksheet.jpg" descr="PressReleaseWorksheet.jpg"/>
          <p:cNvPicPr>
            <a:picLocks noChangeAspect="1"/>
          </p:cNvPicPr>
          <p:nvPr/>
        </p:nvPicPr>
        <p:blipFill>
          <a:blip r:embed="rId2">
            <a:extLst/>
          </a:blip>
          <a:stretch>
            <a:fillRect/>
          </a:stretch>
        </p:blipFill>
        <p:spPr>
          <a:xfrm>
            <a:off x="6892636" y="0"/>
            <a:ext cx="10598729" cy="1371600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42" name="Accentuate the Positive:"/>
          <p:cNvSpPr txBox="1"/>
          <p:nvPr/>
        </p:nvSpPr>
        <p:spPr>
          <a:xfrm>
            <a:off x="2254073" y="1499817"/>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Accentuate the Positive:</a:t>
            </a:r>
          </a:p>
        </p:txBody>
      </p:sp>
      <p:sp>
        <p:nvSpPr>
          <p:cNvPr id="243" name="Whether it’s via traditional media such as newspapers and magazines, social networking such as Facebook, Instagram and Twitter, or online media sources, such as Topix or NewsWire, - good practices are a terrific way to bring a flood of interest, inquirie"/>
          <p:cNvSpPr txBox="1"/>
          <p:nvPr/>
        </p:nvSpPr>
        <p:spPr>
          <a:xfrm>
            <a:off x="2268407" y="3337735"/>
            <a:ext cx="19847186" cy="967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4800">
                <a:solidFill>
                  <a:srgbClr val="000000"/>
                </a:solidFill>
                <a:latin typeface="Helvetica"/>
                <a:ea typeface="Helvetica"/>
                <a:cs typeface="Helvetica"/>
                <a:sym typeface="Helvetica"/>
              </a:defRPr>
            </a:pPr>
            <a:r>
              <a:t>Whether it’s via traditional media such as newspapers and magazines, social networking such as Facebook, Instagram and Twitter, or online media sources, such as Topix or NewsWire, - good practices are a terrific way to bring a flood of interest, inquiries and potentially new members to your Grange. But if you want truly legendary results in your quest</a:t>
            </a:r>
          </a:p>
          <a:p>
            <a:pPr algn="l" defTabSz="457200">
              <a:defRPr sz="4800">
                <a:solidFill>
                  <a:srgbClr val="000000"/>
                </a:solidFill>
                <a:latin typeface="Helvetica"/>
                <a:ea typeface="Helvetica"/>
                <a:cs typeface="Helvetica"/>
                <a:sym typeface="Helvetica"/>
              </a:defRPr>
            </a:pPr>
            <a:r>
              <a:t>to grow your Grange, you need to keep a positive attitude and show enthusiasm about your Grange, and convey those feelings to others.</a:t>
            </a:r>
          </a:p>
          <a:p>
            <a:pPr algn="l" defTabSz="457200">
              <a:defRPr sz="4800">
                <a:solidFill>
                  <a:srgbClr val="000000"/>
                </a:solidFill>
                <a:latin typeface="Helvetica"/>
                <a:ea typeface="Helvetica"/>
                <a:cs typeface="Helvetica"/>
                <a:sym typeface="Helvetica"/>
              </a:defRPr>
            </a:pPr>
          </a:p>
          <a:p>
            <a:pPr algn="l" defTabSz="457200">
              <a:defRPr sz="4800">
                <a:solidFill>
                  <a:srgbClr val="000000"/>
                </a:solidFill>
                <a:latin typeface="Helvetica"/>
                <a:ea typeface="Helvetica"/>
                <a:cs typeface="Helvetica"/>
                <a:sym typeface="Helvetica"/>
              </a:defRPr>
            </a:pPr>
            <a:r>
              <a:t>The wrong approach is to send a negative news release (especially one lacking real news) far and wide, to publications ranging from “The Wall Street Journal” to your local shopping weekly. First, this is unlikely to get reporters calling and broadcast vans rolling, because there are millions of businesses and people competing for scarce ink and air time.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46" name="Accentuate the Positive:"/>
          <p:cNvSpPr txBox="1"/>
          <p:nvPr/>
        </p:nvSpPr>
        <p:spPr>
          <a:xfrm>
            <a:off x="2254073" y="1499817"/>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Accentuate the Positive:</a:t>
            </a:r>
          </a:p>
        </p:txBody>
      </p:sp>
      <p:sp>
        <p:nvSpPr>
          <p:cNvPr id="247" name="Second, negative publicity may get your Grange noticed by the media, but not in the way you had in mind. If your target media writes you off as a dying group, you probably will not get a second chance to generate good press.…"/>
          <p:cNvSpPr txBox="1"/>
          <p:nvPr/>
        </p:nvSpPr>
        <p:spPr>
          <a:xfrm>
            <a:off x="2268407" y="3337735"/>
            <a:ext cx="19847186" cy="599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4800">
                <a:solidFill>
                  <a:srgbClr val="000000"/>
                </a:solidFill>
                <a:latin typeface="Helvetica"/>
                <a:ea typeface="Helvetica"/>
                <a:cs typeface="Helvetica"/>
                <a:sym typeface="Helvetica"/>
              </a:defRPr>
            </a:pPr>
            <a:r>
              <a:t>Second, negative publicity may get your Grange noticed by the media, but not in the way you had in mind. If your target media writes you off as a dying group, you probably will not get a second chance to generate good press.</a:t>
            </a:r>
          </a:p>
          <a:p>
            <a:pPr algn="l" defTabSz="457200">
              <a:defRPr sz="4800">
                <a:solidFill>
                  <a:srgbClr val="000000"/>
                </a:solidFill>
                <a:latin typeface="Helvetica"/>
                <a:ea typeface="Helvetica"/>
                <a:cs typeface="Helvetica"/>
                <a:sym typeface="Helvetica"/>
              </a:defRPr>
            </a:pPr>
          </a:p>
          <a:p>
            <a:pPr algn="l" defTabSz="457200">
              <a:defRPr sz="4800">
                <a:solidFill>
                  <a:srgbClr val="000000"/>
                </a:solidFill>
                <a:latin typeface="Helvetica"/>
                <a:ea typeface="Helvetica"/>
                <a:cs typeface="Helvetica"/>
                <a:sym typeface="Helvetica"/>
              </a:defRPr>
            </a:pPr>
            <a:r>
              <a:t>Attracting the right attention and inspiring the media to write about and/or publish pictures of your Grange activities is one of your goals - and creating a positive spin is a key in achieving success.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50" name="Accentuate the Positive:"/>
          <p:cNvSpPr txBox="1"/>
          <p:nvPr/>
        </p:nvSpPr>
        <p:spPr>
          <a:xfrm>
            <a:off x="2254073" y="1499817"/>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Accentuate the Positive:</a:t>
            </a:r>
          </a:p>
        </p:txBody>
      </p:sp>
      <p:sp>
        <p:nvSpPr>
          <p:cNvPr id="251" name="Take a look at the following two examples. If you were a prospective…"/>
          <p:cNvSpPr txBox="1"/>
          <p:nvPr/>
        </p:nvSpPr>
        <p:spPr>
          <a:xfrm>
            <a:off x="2268407" y="3337735"/>
            <a:ext cx="19847186" cy="967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4800">
                <a:solidFill>
                  <a:srgbClr val="000000"/>
                </a:solidFill>
                <a:latin typeface="Helvetica"/>
                <a:ea typeface="Helvetica"/>
                <a:cs typeface="Helvetica"/>
                <a:sym typeface="Helvetica"/>
              </a:defRPr>
            </a:pPr>
            <a:r>
              <a:t>Take a look at the following two examples. If you were a prospective</a:t>
            </a:r>
          </a:p>
          <a:p>
            <a:pPr algn="l" defTabSz="457200">
              <a:defRPr sz="4800">
                <a:solidFill>
                  <a:srgbClr val="000000"/>
                </a:solidFill>
                <a:latin typeface="Helvetica"/>
                <a:ea typeface="Helvetica"/>
                <a:cs typeface="Helvetica"/>
                <a:sym typeface="Helvetica"/>
              </a:defRPr>
            </a:pPr>
            <a:r>
              <a:t>member and saw the two articles, which one would encourage you to join the Grange?</a:t>
            </a:r>
          </a:p>
          <a:p>
            <a:pPr algn="l" defTabSz="457200">
              <a:defRPr sz="4800">
                <a:solidFill>
                  <a:srgbClr val="000000"/>
                </a:solidFill>
                <a:latin typeface="Helvetica"/>
                <a:ea typeface="Helvetica"/>
                <a:cs typeface="Helvetica"/>
                <a:sym typeface="Helvetica"/>
              </a:defRPr>
            </a:pPr>
          </a:p>
          <a:p>
            <a:pPr algn="l" defTabSz="457200">
              <a:defRPr sz="4800">
                <a:solidFill>
                  <a:srgbClr val="000000"/>
                </a:solidFill>
                <a:latin typeface="Helvetica"/>
                <a:ea typeface="Helvetica"/>
                <a:cs typeface="Helvetica"/>
                <a:sym typeface="Helvetica"/>
              </a:defRPr>
            </a:pPr>
            <a:r>
              <a:rPr b="1"/>
              <a:t>The Bad: </a:t>
            </a:r>
            <a:r>
              <a:t>Example of a negative headline and lead paragraph:</a:t>
            </a:r>
          </a:p>
          <a:p>
            <a:pPr algn="l" defTabSz="457200">
              <a:defRPr sz="4800">
                <a:solidFill>
                  <a:srgbClr val="000000"/>
                </a:solidFill>
                <a:latin typeface="Helvetica"/>
                <a:ea typeface="Helvetica"/>
                <a:cs typeface="Helvetica"/>
                <a:sym typeface="Helvetica"/>
              </a:defRPr>
            </a:pPr>
          </a:p>
          <a:p>
            <a:pPr algn="l" defTabSz="457200">
              <a:defRPr b="1" sz="4800">
                <a:solidFill>
                  <a:srgbClr val="000000"/>
                </a:solidFill>
                <a:latin typeface="Helvetica"/>
                <a:ea typeface="Helvetica"/>
                <a:cs typeface="Helvetica"/>
                <a:sym typeface="Helvetica"/>
              </a:defRPr>
            </a:pPr>
            <a:r>
              <a:t>Prospects for struggling Grange are grim without support</a:t>
            </a:r>
          </a:p>
          <a:p>
            <a:pPr algn="l" defTabSz="457200">
              <a:defRPr sz="4800">
                <a:solidFill>
                  <a:srgbClr val="000000"/>
                </a:solidFill>
                <a:latin typeface="Helvetica"/>
                <a:ea typeface="Helvetica"/>
                <a:cs typeface="Helvetica"/>
                <a:sym typeface="Helvetica"/>
              </a:defRPr>
            </a:pPr>
          </a:p>
          <a:p>
            <a:pPr algn="l" defTabSz="457200">
              <a:defRPr sz="4800">
                <a:solidFill>
                  <a:srgbClr val="000000"/>
                </a:solidFill>
                <a:latin typeface="Helvetica"/>
                <a:ea typeface="Helvetica"/>
                <a:cs typeface="Helvetica"/>
                <a:sym typeface="Helvetica"/>
              </a:defRPr>
            </a:pPr>
            <a:r>
              <a:t>Unless community members step up and help, the doors of XOXOX Grange No. 000 will close on a historic connection started in 1890. Membership in the Grange has declined, but it is the lack of participation that could mark the end of the group, according to officers Joe Smith and John Doe.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54" name="Accentuate the Positive:"/>
          <p:cNvSpPr txBox="1"/>
          <p:nvPr/>
        </p:nvSpPr>
        <p:spPr>
          <a:xfrm>
            <a:off x="2254073" y="1499817"/>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Accentuate the Positive:</a:t>
            </a:r>
          </a:p>
        </p:txBody>
      </p:sp>
      <p:sp>
        <p:nvSpPr>
          <p:cNvPr id="255" name="The Good: Example of a positive headline and lead paragraph:…"/>
          <p:cNvSpPr txBox="1"/>
          <p:nvPr/>
        </p:nvSpPr>
        <p:spPr>
          <a:xfrm>
            <a:off x="2268407" y="3114186"/>
            <a:ext cx="19847186" cy="937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4800">
                <a:solidFill>
                  <a:srgbClr val="000000"/>
                </a:solidFill>
                <a:latin typeface="Helvetica"/>
                <a:ea typeface="Helvetica"/>
                <a:cs typeface="Helvetica"/>
                <a:sym typeface="Helvetica"/>
              </a:defRPr>
            </a:pPr>
            <a:r>
              <a:rPr b="1"/>
              <a:t>The Good: </a:t>
            </a:r>
            <a:r>
              <a:t>Example of a positive headline and lead paragraph:</a:t>
            </a:r>
          </a:p>
          <a:p>
            <a:pPr algn="l" defTabSz="457200">
              <a:defRPr sz="4800">
                <a:solidFill>
                  <a:srgbClr val="000000"/>
                </a:solidFill>
                <a:latin typeface="Helvetica"/>
                <a:ea typeface="Helvetica"/>
                <a:cs typeface="Helvetica"/>
                <a:sym typeface="Helvetica"/>
              </a:defRPr>
            </a:pPr>
          </a:p>
          <a:p>
            <a:pPr algn="l" defTabSz="457200">
              <a:defRPr b="1" sz="4800">
                <a:solidFill>
                  <a:srgbClr val="000000"/>
                </a:solidFill>
                <a:latin typeface="Helvetica"/>
                <a:ea typeface="Helvetica"/>
                <a:cs typeface="Helvetica"/>
                <a:sym typeface="Helvetica"/>
              </a:defRPr>
            </a:pPr>
            <a:r>
              <a:t>XOXOX Grange celebrates 133rd Anniversary with new Community Service Project</a:t>
            </a:r>
          </a:p>
          <a:p>
            <a:pPr algn="l" defTabSz="457200">
              <a:defRPr b="1" sz="4800">
                <a:solidFill>
                  <a:srgbClr val="000000"/>
                </a:solidFill>
                <a:latin typeface="Helvetica"/>
                <a:ea typeface="Helvetica"/>
                <a:cs typeface="Helvetica"/>
                <a:sym typeface="Helvetica"/>
              </a:defRPr>
            </a:pPr>
          </a:p>
          <a:p>
            <a:pPr algn="l" defTabSz="457200">
              <a:defRPr sz="4600">
                <a:solidFill>
                  <a:srgbClr val="000000"/>
                </a:solidFill>
                <a:latin typeface="Helvetica"/>
                <a:ea typeface="Helvetica"/>
                <a:cs typeface="Helvetica"/>
                <a:sym typeface="Helvetica"/>
              </a:defRPr>
            </a:pPr>
            <a:r>
              <a:t>Established in 1890, XOXOX Grange No. 000 will be celebrating its 133rd Anniversary by undertaking a new project - donating 133 lap robes to the Veterans Home. Community service projects have been the backbone of XOXOX Grange, with projects such as donating to the food pantry, presenting scholarships, and more. But despite all of the Grange’s work, members were growing older and tiring. According to officers Joe Smith and John Doe, they hope this new project will be the infusion of interest needed to bring XOXOX Grange back on track with its membership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58" name="Let's translate this definition to the Grange"/>
          <p:cNvSpPr txBox="1"/>
          <p:nvPr/>
        </p:nvSpPr>
        <p:spPr>
          <a:xfrm>
            <a:off x="6054400" y="399544"/>
            <a:ext cx="14517205" cy="26125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Let's translate this definition to the Grange</a:t>
            </a:r>
          </a:p>
        </p:txBody>
      </p:sp>
      <p:sp>
        <p:nvSpPr>
          <p:cNvPr id="159" name="Promotion is a marketing tool, used as a strategy to communicate between the Grange, its members and the public. Through this, the Grange tries to influence and convince their members, as well as the public, to support their projects and activities. It a"/>
          <p:cNvSpPr txBox="1"/>
          <p:nvPr/>
        </p:nvSpPr>
        <p:spPr>
          <a:xfrm>
            <a:off x="6108574" y="3296989"/>
            <a:ext cx="13348631" cy="9989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pPr/>
            <a:r>
              <a:t>Promotion is a marketing tool, used as a strategy to communicate between the Grange, its members and the public. Through this, the Grange tries to influence and convince their members, as well as the public, to support their projects and activities. It assists in spreading the word about the projects and activities, or the Grange itself as an organization, to the public. The Grange uses this process to improve its public image. This technique of marketing creates an interest in the mindset of the public and can also retain members and loyal supporters.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58" name="Press Release Tips:"/>
          <p:cNvSpPr txBox="1"/>
          <p:nvPr/>
        </p:nvSpPr>
        <p:spPr>
          <a:xfrm>
            <a:off x="2254073" y="1499817"/>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Press Release Tips:</a:t>
            </a:r>
          </a:p>
        </p:txBody>
      </p:sp>
      <p:sp>
        <p:nvSpPr>
          <p:cNvPr id="259" name="Make sure the information is newsworthy.…"/>
          <p:cNvSpPr txBox="1"/>
          <p:nvPr/>
        </p:nvSpPr>
        <p:spPr>
          <a:xfrm>
            <a:off x="2394226" y="3307827"/>
            <a:ext cx="19847187" cy="985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08000" indent="-508000" algn="l" defTabSz="457200">
              <a:buSzPct val="123000"/>
              <a:buChar char="•"/>
              <a:defRPr sz="4000">
                <a:solidFill>
                  <a:srgbClr val="000000"/>
                </a:solidFill>
                <a:latin typeface="Helvetica"/>
                <a:ea typeface="Helvetica"/>
                <a:cs typeface="Helvetica"/>
                <a:sym typeface="Helvetica"/>
              </a:defRPr>
            </a:pPr>
            <a:r>
              <a:t>Make sure the information is newsworthy.</a:t>
            </a:r>
          </a:p>
          <a:p>
            <a:pPr marL="508000" indent="-508000" algn="l" defTabSz="457200">
              <a:buSzPct val="123000"/>
              <a:buChar char="•"/>
              <a:defRPr sz="4000">
                <a:solidFill>
                  <a:srgbClr val="000000"/>
                </a:solidFill>
                <a:latin typeface="Helvetica"/>
                <a:ea typeface="Helvetica"/>
                <a:cs typeface="Helvetica"/>
                <a:sym typeface="Helvetica"/>
              </a:defRPr>
            </a:pPr>
            <a:r>
              <a:t>Tell the audience that the information is intended for them and why they should continue to read it.</a:t>
            </a:r>
          </a:p>
          <a:p>
            <a:pPr marL="508000" indent="-508000" algn="l" defTabSz="457200">
              <a:buSzPct val="123000"/>
              <a:buChar char="•"/>
              <a:defRPr sz="4000">
                <a:solidFill>
                  <a:srgbClr val="000000"/>
                </a:solidFill>
                <a:latin typeface="Helvetica"/>
                <a:ea typeface="Helvetica"/>
                <a:cs typeface="Helvetica"/>
                <a:sym typeface="Helvetica"/>
              </a:defRPr>
            </a:pPr>
            <a:r>
              <a:t>Start with a brief description of the news, then distinguish who announced it, and not the other way around.</a:t>
            </a:r>
          </a:p>
          <a:p>
            <a:pPr marL="508000" indent="-508000" algn="l" defTabSz="457200">
              <a:buSzPct val="123000"/>
              <a:buChar char="•"/>
              <a:defRPr sz="4000">
                <a:solidFill>
                  <a:srgbClr val="000000"/>
                </a:solidFill>
                <a:latin typeface="Helvetica"/>
                <a:ea typeface="Helvetica"/>
                <a:cs typeface="Helvetica"/>
                <a:sym typeface="Helvetica"/>
              </a:defRPr>
            </a:pPr>
            <a:r>
              <a:t>Ask yourself, “How are people going to relate to this and will they be able to connect?”</a:t>
            </a:r>
          </a:p>
          <a:p>
            <a:pPr marL="508000" indent="-508000" algn="l" defTabSz="457200">
              <a:buSzPct val="123000"/>
              <a:buChar char="•"/>
              <a:defRPr sz="4000">
                <a:solidFill>
                  <a:srgbClr val="000000"/>
                </a:solidFill>
                <a:latin typeface="Helvetica"/>
                <a:ea typeface="Helvetica"/>
                <a:cs typeface="Helvetica"/>
                <a:sym typeface="Helvetica"/>
              </a:defRPr>
            </a:pPr>
            <a:r>
              <a:t>Make sure the first 10 words of your release are effective, as they are the most important.</a:t>
            </a:r>
          </a:p>
          <a:p>
            <a:pPr marL="508000" indent="-508000" algn="l" defTabSz="457200">
              <a:buSzPct val="123000"/>
              <a:buChar char="•"/>
              <a:defRPr sz="4000">
                <a:solidFill>
                  <a:srgbClr val="000000"/>
                </a:solidFill>
                <a:latin typeface="Helvetica"/>
                <a:ea typeface="Helvetica"/>
                <a:cs typeface="Helvetica"/>
                <a:sym typeface="Helvetica"/>
              </a:defRPr>
            </a:pPr>
            <a:r>
              <a:t>Avoid excessive use of adjectives and fancy language.</a:t>
            </a:r>
          </a:p>
          <a:p>
            <a:pPr marL="508000" indent="-508000" algn="l" defTabSz="457200">
              <a:buSzPct val="123000"/>
              <a:buChar char="•"/>
              <a:defRPr sz="4000">
                <a:solidFill>
                  <a:srgbClr val="000000"/>
                </a:solidFill>
                <a:latin typeface="Helvetica"/>
                <a:ea typeface="Helvetica"/>
                <a:cs typeface="Helvetica"/>
                <a:sym typeface="Helvetica"/>
              </a:defRPr>
            </a:pPr>
            <a:r>
              <a:t>Deal with the facts.</a:t>
            </a:r>
          </a:p>
          <a:p>
            <a:pPr marL="508000" indent="-508000" algn="l" defTabSz="457200">
              <a:buSzPct val="123000"/>
              <a:buChar char="•"/>
              <a:defRPr sz="4000">
                <a:solidFill>
                  <a:srgbClr val="000000"/>
                </a:solidFill>
                <a:latin typeface="Helvetica"/>
                <a:ea typeface="Helvetica"/>
                <a:cs typeface="Helvetica"/>
                <a:sym typeface="Helvetica"/>
              </a:defRPr>
            </a:pPr>
            <a:r>
              <a:t>Provide as much contact information as possible: Name of individual to contact, address, phone, fax, e-mail, website address.</a:t>
            </a:r>
          </a:p>
          <a:p>
            <a:pPr marL="508000" indent="-508000" algn="l" defTabSz="457200">
              <a:buSzPct val="123000"/>
              <a:buChar char="•"/>
              <a:defRPr sz="4000">
                <a:solidFill>
                  <a:srgbClr val="000000"/>
                </a:solidFill>
                <a:latin typeface="Helvetica"/>
                <a:ea typeface="Helvetica"/>
                <a:cs typeface="Helvetica"/>
                <a:sym typeface="Helvetica"/>
              </a:defRPr>
            </a:pPr>
            <a:r>
              <a:t>Make sure you wait until you have something with enough substance to issue a release.</a:t>
            </a:r>
          </a:p>
          <a:p>
            <a:pPr marL="508000" indent="-508000" algn="l" defTabSz="457200">
              <a:buSzPct val="123000"/>
              <a:buChar char="•"/>
              <a:defRPr sz="4000">
                <a:solidFill>
                  <a:srgbClr val="000000"/>
                </a:solidFill>
                <a:latin typeface="Helvetica"/>
                <a:ea typeface="Helvetica"/>
                <a:cs typeface="Helvetica"/>
                <a:sym typeface="Helvetica"/>
              </a:defRPr>
            </a:pPr>
            <a:r>
              <a:t>Make it as easy as possible for media representatives to do their jobs.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62" name="Press Release Tips:"/>
          <p:cNvSpPr txBox="1"/>
          <p:nvPr/>
        </p:nvSpPr>
        <p:spPr>
          <a:xfrm>
            <a:off x="2254073" y="1499817"/>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Press Release Tips:</a:t>
            </a:r>
          </a:p>
        </p:txBody>
      </p:sp>
      <p:sp>
        <p:nvSpPr>
          <p:cNvPr id="263" name="Be mindful of where you hope to find media coverage as you write these releases. A small local newspaper may be interested in your Grange business meeting, but bigger publications will require bigger news.…"/>
          <p:cNvSpPr txBox="1"/>
          <p:nvPr/>
        </p:nvSpPr>
        <p:spPr>
          <a:xfrm>
            <a:off x="2325442" y="3496984"/>
            <a:ext cx="19847187" cy="673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4800">
                <a:solidFill>
                  <a:srgbClr val="241C15"/>
                </a:solidFill>
                <a:latin typeface="Helvetica"/>
                <a:ea typeface="Helvetica"/>
                <a:cs typeface="Helvetica"/>
                <a:sym typeface="Helvetica"/>
              </a:defRPr>
            </a:pPr>
            <a:r>
              <a:t>Be mindful of where you hope to find media coverage as you write these releases. A small local newspaper may be interested in your Grange business meeting, but bigger publications will require bigger news. </a:t>
            </a:r>
          </a:p>
          <a:p>
            <a:pPr algn="l" defTabSz="457200">
              <a:defRPr sz="4800">
                <a:solidFill>
                  <a:srgbClr val="241C15"/>
                </a:solidFill>
                <a:latin typeface="Helvetica"/>
                <a:ea typeface="Helvetica"/>
                <a:cs typeface="Helvetica"/>
                <a:sym typeface="Helvetica"/>
              </a:defRPr>
            </a:pPr>
          </a:p>
          <a:p>
            <a:pPr algn="l" defTabSz="457200">
              <a:defRPr sz="4800">
                <a:solidFill>
                  <a:srgbClr val="241C15"/>
                </a:solidFill>
                <a:latin typeface="Helvetica"/>
                <a:ea typeface="Helvetica"/>
                <a:cs typeface="Helvetica"/>
                <a:sym typeface="Helvetica"/>
              </a:defRPr>
            </a:pPr>
            <a:r>
              <a:t>Your press release should be written for a specific journalist or outlet. Let them know if you’re interested in being featured in coverage about a wider subject, a feature article, or as an expert with a timely opinion. Be sure to indicate that you know who you’re writing to and why it’s a fit for their particular publication.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66" name="Internal vs. External Grange Communications"/>
          <p:cNvSpPr txBox="1"/>
          <p:nvPr/>
        </p:nvSpPr>
        <p:spPr>
          <a:xfrm>
            <a:off x="6054400" y="399544"/>
            <a:ext cx="17046500" cy="26125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Internal vs. External Grange Communications</a:t>
            </a:r>
          </a:p>
        </p:txBody>
      </p:sp>
      <p:sp>
        <p:nvSpPr>
          <p:cNvPr id="267" name="One of the most important aspects of communications is to trigger great relationships within your community, so that your Grange earns not only a name that is on the tip of every tongue, but a great reputation to boot. But in order to establish these rel"/>
          <p:cNvSpPr txBox="1"/>
          <p:nvPr/>
        </p:nvSpPr>
        <p:spPr>
          <a:xfrm>
            <a:off x="6108573" y="3462592"/>
            <a:ext cx="15118697" cy="680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457200">
              <a:defRPr sz="5500">
                <a:solidFill>
                  <a:srgbClr val="000000"/>
                </a:solidFill>
                <a:latin typeface="Helvetica"/>
                <a:ea typeface="Helvetica"/>
                <a:cs typeface="Helvetica"/>
                <a:sym typeface="Helvetica"/>
              </a:defRPr>
            </a:lvl1pPr>
          </a:lstStyle>
          <a:p>
            <a:pPr/>
            <a:r>
              <a:t>One of the most important aspects of communications is to trigger great relationships within your community, so that your Grange earns not only a name that is on the tip of every tongue, but a great reputation to boot. But in order to establish these relationships, Granges need to have both an internal and an external communication strategy.</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9"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70" name="Internal vs. External Communications"/>
          <p:cNvSpPr txBox="1"/>
          <p:nvPr/>
        </p:nvSpPr>
        <p:spPr>
          <a:xfrm>
            <a:off x="2254073" y="1517013"/>
            <a:ext cx="20703569"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Internal vs. External Communications</a:t>
            </a:r>
          </a:p>
        </p:txBody>
      </p:sp>
      <p:sp>
        <p:nvSpPr>
          <p:cNvPr id="271" name="Things like promoting your Grange projects and programs, advertising your activities and events, working on public relations, media management and even business dealings with the community fall in the category of external Grange communications.…"/>
          <p:cNvSpPr txBox="1"/>
          <p:nvPr/>
        </p:nvSpPr>
        <p:spPr>
          <a:xfrm>
            <a:off x="2325442" y="3496984"/>
            <a:ext cx="19847187" cy="740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4800">
                <a:solidFill>
                  <a:srgbClr val="000000"/>
                </a:solidFill>
              </a:defRPr>
            </a:pPr>
            <a:r>
              <a:t>Things like promoting your Grange projects and programs, advertising your activities and events, working on public relations, media management and even business dealings with the community fall in the category of </a:t>
            </a:r>
            <a:r>
              <a:rPr>
                <a:solidFill>
                  <a:srgbClr val="FF2600"/>
                </a:solidFill>
              </a:rPr>
              <a:t>external</a:t>
            </a:r>
            <a:r>
              <a:t> Grange communications.</a:t>
            </a:r>
          </a:p>
          <a:p>
            <a:pPr algn="l">
              <a:defRPr sz="4800">
                <a:solidFill>
                  <a:srgbClr val="000000"/>
                </a:solidFill>
              </a:defRPr>
            </a:pPr>
          </a:p>
          <a:p>
            <a:pPr algn="l" defTabSz="457200">
              <a:defRPr sz="4800">
                <a:solidFill>
                  <a:srgbClr val="000000"/>
                </a:solidFill>
                <a:latin typeface="Helvetica"/>
                <a:ea typeface="Helvetica"/>
                <a:cs typeface="Helvetica"/>
                <a:sym typeface="Helvetica"/>
              </a:defRPr>
            </a:pPr>
            <a:r>
              <a:t>As for internal Grange communications, things like building on the ideals of your Grange, carving out strategy and membership goals to ensure success, keeping your members inspired, and communicating with all members, both active and passive, who are involved in your Grange falls into the category of </a:t>
            </a:r>
            <a:r>
              <a:rPr>
                <a:solidFill>
                  <a:srgbClr val="FF2600"/>
                </a:solidFill>
              </a:rPr>
              <a:t>internal</a:t>
            </a:r>
            <a:r>
              <a:t> Grange communications.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3"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74" name="Member Communications"/>
          <p:cNvSpPr txBox="1"/>
          <p:nvPr/>
        </p:nvSpPr>
        <p:spPr>
          <a:xfrm>
            <a:off x="2254073" y="1517013"/>
            <a:ext cx="20703569"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Member Communications</a:t>
            </a:r>
          </a:p>
        </p:txBody>
      </p:sp>
      <p:sp>
        <p:nvSpPr>
          <p:cNvPr id="275" name="Relationships are a cornerstone of the Grange - communication is the foundation on which they’re built. Nothing is more central to building a vibrant community of engaged and active members than strong internal communications. It’s the utility knife in y"/>
          <p:cNvSpPr txBox="1"/>
          <p:nvPr/>
        </p:nvSpPr>
        <p:spPr>
          <a:xfrm>
            <a:off x="2325442" y="3496984"/>
            <a:ext cx="19847187" cy="820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4800">
                <a:solidFill>
                  <a:srgbClr val="000000"/>
                </a:solidFill>
                <a:latin typeface="Helvetica"/>
                <a:ea typeface="Helvetica"/>
                <a:cs typeface="Helvetica"/>
                <a:sym typeface="Helvetica"/>
              </a:defRPr>
            </a:pPr>
            <a:r>
              <a:t>Relationships are a cornerstone of the Grange - communication is the foundation on which they’re built. Nothing is more central to building a vibrant community of engaged and active members than strong internal communications. It’s the utility knife in your Grange toolbox. Solid communication builds relationships and enthusiasm, empowers members, drives hall rentals, and improves program and activity participation rates.</a:t>
            </a:r>
          </a:p>
          <a:p>
            <a:pPr algn="l" defTabSz="457200">
              <a:defRPr sz="4800">
                <a:solidFill>
                  <a:srgbClr val="000000"/>
                </a:solidFill>
                <a:latin typeface="Helvetica"/>
                <a:ea typeface="Helvetica"/>
                <a:cs typeface="Helvetica"/>
                <a:sym typeface="Helvetica"/>
              </a:defRPr>
            </a:pPr>
          </a:p>
          <a:p>
            <a:pPr algn="l" defTabSz="457200">
              <a:defRPr sz="4800">
                <a:solidFill>
                  <a:srgbClr val="000000"/>
                </a:solidFill>
                <a:latin typeface="Helvetica"/>
                <a:ea typeface="Helvetica"/>
                <a:cs typeface="Helvetica"/>
                <a:sym typeface="Helvetica"/>
              </a:defRPr>
            </a:pPr>
            <a:r>
              <a:t>Understanding and meeting member expectations should be a high priority, that’s why improving the effectiveness of your Grange’s communication should be at the top of your list.</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7" name="MemberCommunications.jpg" descr="MemberCommunications.jpg"/>
          <p:cNvPicPr>
            <a:picLocks noChangeAspect="1"/>
          </p:cNvPicPr>
          <p:nvPr/>
        </p:nvPicPr>
        <p:blipFill>
          <a:blip r:embed="rId2">
            <a:extLst/>
          </a:blip>
          <a:stretch>
            <a:fillRect/>
          </a:stretch>
        </p:blipFill>
        <p:spPr>
          <a:xfrm>
            <a:off x="2733955" y="0"/>
            <a:ext cx="1891609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80" name="Ideas for Improving Member Communications"/>
          <p:cNvSpPr txBox="1"/>
          <p:nvPr/>
        </p:nvSpPr>
        <p:spPr>
          <a:xfrm>
            <a:off x="2254073" y="949817"/>
            <a:ext cx="20703569" cy="26125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Ideas for Improving Member Communications</a:t>
            </a:r>
          </a:p>
        </p:txBody>
      </p:sp>
      <p:sp>
        <p:nvSpPr>
          <p:cNvPr id="281" name="Use paper and/or electronic newsletters to share what’s going on and recognize members’ efforts.…"/>
          <p:cNvSpPr txBox="1"/>
          <p:nvPr/>
        </p:nvSpPr>
        <p:spPr>
          <a:xfrm>
            <a:off x="2268407" y="4184826"/>
            <a:ext cx="19847187" cy="833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09600" indent="-609600" algn="l" defTabSz="457200">
              <a:buSzPct val="123000"/>
              <a:buChar char="•"/>
              <a:defRPr sz="4500">
                <a:solidFill>
                  <a:srgbClr val="000000"/>
                </a:solidFill>
                <a:latin typeface="Helvetica"/>
                <a:ea typeface="Helvetica"/>
                <a:cs typeface="Helvetica"/>
                <a:sym typeface="Helvetica"/>
              </a:defRPr>
            </a:pPr>
            <a:r>
              <a:t>Use paper and/or electronic newsletters to share what’s going on and recognize members’ efforts.</a:t>
            </a:r>
          </a:p>
          <a:p>
            <a:pPr algn="l" defTabSz="457200">
              <a:defRPr sz="4500">
                <a:solidFill>
                  <a:srgbClr val="000000"/>
                </a:solidFill>
                <a:latin typeface="Helvetica"/>
                <a:ea typeface="Helvetica"/>
                <a:cs typeface="Helvetica"/>
                <a:sym typeface="Helvetica"/>
              </a:defRPr>
            </a:pPr>
          </a:p>
          <a:p>
            <a:pPr marL="609600" indent="-609600" algn="l" defTabSz="457200">
              <a:buSzPct val="123000"/>
              <a:buChar char="•"/>
              <a:defRPr sz="4500">
                <a:solidFill>
                  <a:srgbClr val="000000"/>
                </a:solidFill>
                <a:latin typeface="Helvetica"/>
                <a:ea typeface="Helvetica"/>
                <a:cs typeface="Helvetica"/>
                <a:sym typeface="Helvetica"/>
              </a:defRPr>
            </a:pPr>
            <a:r>
              <a:t>Use Internet tools like websites, Facebook, Instagram, Twitter, or Google Calendar to let people know about meetings and upcoming events.</a:t>
            </a:r>
          </a:p>
          <a:p>
            <a:pPr algn="l" defTabSz="457200">
              <a:defRPr sz="4500">
                <a:solidFill>
                  <a:srgbClr val="000000"/>
                </a:solidFill>
                <a:latin typeface="Helvetica"/>
                <a:ea typeface="Helvetica"/>
                <a:cs typeface="Helvetica"/>
                <a:sym typeface="Helvetica"/>
              </a:defRPr>
            </a:pPr>
          </a:p>
          <a:p>
            <a:pPr marL="609600" indent="-609600" algn="l" defTabSz="457200">
              <a:buSzPct val="123000"/>
              <a:buChar char="•"/>
              <a:defRPr sz="4500">
                <a:solidFill>
                  <a:srgbClr val="000000"/>
                </a:solidFill>
                <a:latin typeface="Helvetica"/>
                <a:ea typeface="Helvetica"/>
                <a:cs typeface="Helvetica"/>
                <a:sym typeface="Helvetica"/>
              </a:defRPr>
            </a:pPr>
            <a:r>
              <a:t>Send birthday cards to members, to let them know you think of them as individuals, or get well soon cards and thinking of you cards to those unable to attend meetings and events.</a:t>
            </a:r>
          </a:p>
          <a:p>
            <a:pPr algn="l" defTabSz="457200">
              <a:defRPr sz="4500">
                <a:solidFill>
                  <a:srgbClr val="000000"/>
                </a:solidFill>
                <a:latin typeface="Helvetica"/>
                <a:ea typeface="Helvetica"/>
                <a:cs typeface="Helvetica"/>
                <a:sym typeface="Helvetica"/>
              </a:defRPr>
            </a:pPr>
          </a:p>
          <a:p>
            <a:pPr marL="609600" indent="-609600" algn="l" defTabSz="457200">
              <a:buSzPct val="123000"/>
              <a:buChar char="•"/>
              <a:defRPr sz="4500">
                <a:solidFill>
                  <a:srgbClr val="000000"/>
                </a:solidFill>
                <a:latin typeface="Helvetica"/>
                <a:ea typeface="Helvetica"/>
                <a:cs typeface="Helvetica"/>
                <a:sym typeface="Helvetica"/>
              </a:defRPr>
            </a:pPr>
            <a:r>
              <a:t>Let members know they were missed via a phone call or visit when they have been absent from meetings.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3"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84" name="Ideas for Improving Member Communications"/>
          <p:cNvSpPr txBox="1"/>
          <p:nvPr/>
        </p:nvSpPr>
        <p:spPr>
          <a:xfrm>
            <a:off x="2254073" y="949817"/>
            <a:ext cx="20703569" cy="26125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Ideas for Improving Member Communications</a:t>
            </a:r>
          </a:p>
        </p:txBody>
      </p:sp>
      <p:sp>
        <p:nvSpPr>
          <p:cNvPr id="285" name="Even if they aren’t looking for a reward or recognition, members like to feel appreciated. Honor and recognition are good ways to help keep your members returning year after year. Members should be recognized throughout the year with words of appreciatio"/>
          <p:cNvSpPr txBox="1"/>
          <p:nvPr/>
        </p:nvSpPr>
        <p:spPr>
          <a:xfrm>
            <a:off x="2268407" y="3926885"/>
            <a:ext cx="19847187" cy="952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71500" indent="-571500" algn="l" defTabSz="457200">
              <a:buSzPct val="123000"/>
              <a:buChar char="•"/>
              <a:defRPr sz="4400">
                <a:solidFill>
                  <a:srgbClr val="000000"/>
                </a:solidFill>
                <a:latin typeface="Helvetica"/>
                <a:ea typeface="Helvetica"/>
                <a:cs typeface="Helvetica"/>
                <a:sym typeface="Helvetica"/>
              </a:defRPr>
            </a:pPr>
            <a:r>
              <a:t>Even if they aren’t looking for a reward or recognition, members like to feel appreciated. Honor and recognition are good ways to help keep your members returning year after year. Members should be recognized throughout the year with words of appreciation, or more, for the time and energy they are giving to the Grange.</a:t>
            </a:r>
          </a:p>
          <a:p>
            <a:pPr marL="571500" indent="-571500" algn="l" defTabSz="457200">
              <a:buSzPct val="123000"/>
              <a:buChar char="•"/>
              <a:defRPr sz="4400">
                <a:solidFill>
                  <a:srgbClr val="000000"/>
                </a:solidFill>
                <a:latin typeface="Helvetica"/>
                <a:ea typeface="Helvetica"/>
                <a:cs typeface="Helvetica"/>
                <a:sym typeface="Helvetica"/>
              </a:defRPr>
            </a:pPr>
          </a:p>
          <a:p>
            <a:pPr marL="571500" indent="-571500" algn="l" defTabSz="457200">
              <a:buSzPct val="123000"/>
              <a:buChar char="•"/>
              <a:defRPr sz="4400">
                <a:solidFill>
                  <a:srgbClr val="000000"/>
                </a:solidFill>
                <a:latin typeface="Helvetica"/>
                <a:ea typeface="Helvetica"/>
                <a:cs typeface="Helvetica"/>
                <a:sym typeface="Helvetica"/>
              </a:defRPr>
            </a:pPr>
            <a:r>
              <a:t>Write thank-you letters to speakers and all those who contribute time, effort, or money to Grange activities (both members and non-members). Present a token of appreciation if appropriate.</a:t>
            </a:r>
          </a:p>
          <a:p>
            <a:pPr algn="l" defTabSz="457200">
              <a:defRPr sz="4400">
                <a:solidFill>
                  <a:srgbClr val="000000"/>
                </a:solidFill>
                <a:latin typeface="Helvetica"/>
                <a:ea typeface="Helvetica"/>
                <a:cs typeface="Helvetica"/>
                <a:sym typeface="Helvetica"/>
              </a:defRPr>
            </a:pPr>
          </a:p>
          <a:p>
            <a:pPr marL="571500" indent="-571500" algn="l" defTabSz="457200">
              <a:buSzPct val="123000"/>
              <a:buChar char="•"/>
              <a:defRPr sz="4400">
                <a:solidFill>
                  <a:srgbClr val="000000"/>
                </a:solidFill>
                <a:latin typeface="Helvetica"/>
                <a:ea typeface="Helvetica"/>
                <a:cs typeface="Helvetica"/>
                <a:sym typeface="Helvetica"/>
              </a:defRPr>
            </a:pPr>
            <a:r>
              <a:t>Ask members about connections they may have within the community, such as editors, station managers, mayors, school superintendents, and other public officials or personalities, then extend invitations for them to visit meetings and get acquainted with your members.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7"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88" name="Ideas for Improving Member Communications"/>
          <p:cNvSpPr txBox="1"/>
          <p:nvPr/>
        </p:nvSpPr>
        <p:spPr>
          <a:xfrm>
            <a:off x="2254073" y="949817"/>
            <a:ext cx="20703569" cy="26125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Ideas for Improving Member Communications</a:t>
            </a:r>
          </a:p>
        </p:txBody>
      </p:sp>
      <p:sp>
        <p:nvSpPr>
          <p:cNvPr id="289" name="Develop (or purchase) Grange merchandise to show pride - such as clothing like T-shirts, jackets, polo shirts and sweatshirts, Grange jewelry, tote bags, and other items.…"/>
          <p:cNvSpPr txBox="1"/>
          <p:nvPr/>
        </p:nvSpPr>
        <p:spPr>
          <a:xfrm>
            <a:off x="2268407" y="4184826"/>
            <a:ext cx="19847187" cy="901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09600" indent="-609600" algn="l" defTabSz="457200">
              <a:buSzPct val="123000"/>
              <a:buChar char="•"/>
              <a:defRPr sz="4500">
                <a:solidFill>
                  <a:srgbClr val="000000"/>
                </a:solidFill>
                <a:latin typeface="Helvetica"/>
                <a:ea typeface="Helvetica"/>
                <a:cs typeface="Helvetica"/>
                <a:sym typeface="Helvetica"/>
              </a:defRPr>
            </a:pPr>
            <a:r>
              <a:t>Develop (or purchase) Grange merchandise to show pride - such as clothing like T-shirts, jackets, polo shirts and sweatshirts, Grange jewelry, tote bags, and other items.</a:t>
            </a:r>
          </a:p>
          <a:p>
            <a:pPr algn="l" defTabSz="457200">
              <a:defRPr sz="4500">
                <a:solidFill>
                  <a:srgbClr val="000000"/>
                </a:solidFill>
                <a:latin typeface="Helvetica"/>
                <a:ea typeface="Helvetica"/>
                <a:cs typeface="Helvetica"/>
                <a:sym typeface="Helvetica"/>
              </a:defRPr>
            </a:pPr>
          </a:p>
          <a:p>
            <a:pPr marL="609600" indent="-609600" algn="l" defTabSz="457200">
              <a:buSzPct val="123000"/>
              <a:buChar char="•"/>
              <a:defRPr sz="4500">
                <a:solidFill>
                  <a:srgbClr val="000000"/>
                </a:solidFill>
                <a:latin typeface="Helvetica"/>
                <a:ea typeface="Helvetica"/>
                <a:cs typeface="Helvetica"/>
                <a:sym typeface="Helvetica"/>
              </a:defRPr>
            </a:pPr>
            <a:r>
              <a:t>Be sure to welcome new members and guests into your Grange home.</a:t>
            </a:r>
          </a:p>
          <a:p>
            <a:pPr algn="l" defTabSz="457200">
              <a:defRPr sz="4500">
                <a:solidFill>
                  <a:srgbClr val="000000"/>
                </a:solidFill>
                <a:latin typeface="Helvetica"/>
                <a:ea typeface="Helvetica"/>
                <a:cs typeface="Helvetica"/>
                <a:sym typeface="Helvetica"/>
              </a:defRPr>
            </a:pPr>
          </a:p>
          <a:p>
            <a:pPr marL="609600" indent="-609600" algn="l" defTabSz="457200">
              <a:buSzPct val="123000"/>
              <a:buChar char="•"/>
              <a:defRPr sz="4500">
                <a:solidFill>
                  <a:srgbClr val="000000"/>
                </a:solidFill>
                <a:latin typeface="Helvetica"/>
                <a:ea typeface="Helvetica"/>
                <a:cs typeface="Helvetica"/>
                <a:sym typeface="Helvetica"/>
              </a:defRPr>
            </a:pPr>
            <a:r>
              <a:t>Ask for member feedback - then listen. If members know they are contributing to the planning as well as the implementation, they will feel as if they are making a difference.</a:t>
            </a:r>
          </a:p>
          <a:p>
            <a:pPr algn="l" defTabSz="457200">
              <a:defRPr sz="4500">
                <a:solidFill>
                  <a:srgbClr val="000000"/>
                </a:solidFill>
                <a:latin typeface="Helvetica"/>
                <a:ea typeface="Helvetica"/>
                <a:cs typeface="Helvetica"/>
                <a:sym typeface="Helvetica"/>
              </a:defRPr>
            </a:pPr>
          </a:p>
          <a:p>
            <a:pPr marL="609600" indent="-609600" algn="l" defTabSz="457200">
              <a:buSzPct val="123000"/>
              <a:buChar char="•"/>
              <a:defRPr sz="4500">
                <a:solidFill>
                  <a:srgbClr val="000000"/>
                </a:solidFill>
                <a:latin typeface="Helvetica"/>
                <a:ea typeface="Helvetica"/>
                <a:cs typeface="Helvetica"/>
                <a:sym typeface="Helvetica"/>
              </a:defRPr>
            </a:pPr>
            <a:r>
              <a:t>Generate enthusiasm. Host meetings and events that are well-planned, organized and friendly, so that they appeal to the members in attendance and the general membership.</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1"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92" name="Hosting &amp; Promoting Events"/>
          <p:cNvSpPr txBox="1"/>
          <p:nvPr/>
        </p:nvSpPr>
        <p:spPr>
          <a:xfrm>
            <a:off x="6054400" y="966739"/>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Hosting &amp; Promoting Events</a:t>
            </a:r>
          </a:p>
        </p:txBody>
      </p:sp>
      <p:sp>
        <p:nvSpPr>
          <p:cNvPr id="293" name="Although planning an event can be daunting, there is a reason many organizations rely heavily on them – they can be incredibly successful.…"/>
          <p:cNvSpPr txBox="1"/>
          <p:nvPr/>
        </p:nvSpPr>
        <p:spPr>
          <a:xfrm>
            <a:off x="6108573" y="3462592"/>
            <a:ext cx="15118697" cy="680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5500">
                <a:solidFill>
                  <a:srgbClr val="000000"/>
                </a:solidFill>
                <a:latin typeface="Helvetica"/>
                <a:ea typeface="Helvetica"/>
                <a:cs typeface="Helvetica"/>
                <a:sym typeface="Helvetica"/>
              </a:defRPr>
            </a:pPr>
            <a:r>
              <a:t>Although planning an event can be daunting, there is a reason many organizations rely heavily on them – they can be incredibly successful. </a:t>
            </a:r>
          </a:p>
          <a:p>
            <a:pPr algn="l" defTabSz="457200">
              <a:defRPr sz="5500">
                <a:solidFill>
                  <a:srgbClr val="000000"/>
                </a:solidFill>
                <a:latin typeface="Helvetica"/>
                <a:ea typeface="Helvetica"/>
                <a:cs typeface="Helvetica"/>
                <a:sym typeface="Helvetica"/>
              </a:defRPr>
            </a:pPr>
          </a:p>
          <a:p>
            <a:pPr algn="l" defTabSz="457200">
              <a:defRPr sz="5500">
                <a:solidFill>
                  <a:srgbClr val="000000"/>
                </a:solidFill>
                <a:latin typeface="Helvetica"/>
                <a:ea typeface="Helvetica"/>
                <a:cs typeface="Helvetica"/>
                <a:sym typeface="Helvetica"/>
              </a:defRPr>
            </a:pPr>
            <a:r>
              <a:t>When done well, both virtual and in-person events of all shapes and sizes have the ability to raise awareness, and funds, for your Grange.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62" name="The Most Common Types of Promotions:"/>
          <p:cNvSpPr txBox="1"/>
          <p:nvPr/>
        </p:nvSpPr>
        <p:spPr>
          <a:xfrm>
            <a:off x="1421951" y="1379444"/>
            <a:ext cx="21540098"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The Most Common Types of Promotions:</a:t>
            </a:r>
          </a:p>
        </p:txBody>
      </p:sp>
      <p:sp>
        <p:nvSpPr>
          <p:cNvPr id="163" name="There are 6 common types of promotions.…"/>
          <p:cNvSpPr txBox="1"/>
          <p:nvPr/>
        </p:nvSpPr>
        <p:spPr>
          <a:xfrm>
            <a:off x="1620404" y="3325023"/>
            <a:ext cx="20627311" cy="89707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6500">
                <a:solidFill>
                  <a:srgbClr val="000000"/>
                </a:solidFill>
              </a:defRPr>
            </a:pPr>
            <a:r>
              <a:t>There are 6 common types of promotions.  </a:t>
            </a:r>
          </a:p>
          <a:p>
            <a:pPr algn="l">
              <a:defRPr sz="6500">
                <a:solidFill>
                  <a:srgbClr val="000000"/>
                </a:solidFill>
              </a:defRPr>
            </a:pPr>
          </a:p>
          <a:p>
            <a:pPr algn="l">
              <a:lnSpc>
                <a:spcPct val="120000"/>
              </a:lnSpc>
              <a:defRPr sz="6500">
                <a:solidFill>
                  <a:srgbClr val="000000"/>
                </a:solidFill>
              </a:defRPr>
            </a:pPr>
            <a:r>
              <a:rPr>
                <a:solidFill>
                  <a:srgbClr val="9437FF"/>
                </a:solidFill>
              </a:rPr>
              <a:t>•</a:t>
            </a:r>
            <a:r>
              <a:t> Advertising</a:t>
            </a:r>
          </a:p>
          <a:p>
            <a:pPr algn="l">
              <a:lnSpc>
                <a:spcPct val="120000"/>
              </a:lnSpc>
              <a:defRPr sz="6500">
                <a:solidFill>
                  <a:srgbClr val="000000"/>
                </a:solidFill>
              </a:defRPr>
            </a:pPr>
            <a:r>
              <a:rPr>
                <a:solidFill>
                  <a:srgbClr val="9437FF"/>
                </a:solidFill>
              </a:rPr>
              <a:t>•</a:t>
            </a:r>
            <a:r>
              <a:t> Direct Promotions</a:t>
            </a:r>
          </a:p>
          <a:p>
            <a:pPr algn="l">
              <a:lnSpc>
                <a:spcPct val="120000"/>
              </a:lnSpc>
              <a:defRPr sz="6500">
                <a:solidFill>
                  <a:srgbClr val="000000"/>
                </a:solidFill>
              </a:defRPr>
            </a:pPr>
            <a:r>
              <a:rPr>
                <a:solidFill>
                  <a:srgbClr val="9437FF"/>
                </a:solidFill>
              </a:rPr>
              <a:t>•</a:t>
            </a:r>
            <a:r>
              <a:t> Sales Promotions</a:t>
            </a:r>
          </a:p>
          <a:p>
            <a:pPr algn="l">
              <a:lnSpc>
                <a:spcPct val="120000"/>
              </a:lnSpc>
              <a:defRPr sz="6500">
                <a:solidFill>
                  <a:srgbClr val="000000"/>
                </a:solidFill>
              </a:defRPr>
            </a:pPr>
            <a:r>
              <a:rPr>
                <a:solidFill>
                  <a:srgbClr val="9437FF"/>
                </a:solidFill>
              </a:rPr>
              <a:t>•</a:t>
            </a:r>
            <a:r>
              <a:t> Self Promotions</a:t>
            </a:r>
          </a:p>
          <a:p>
            <a:pPr algn="l">
              <a:lnSpc>
                <a:spcPct val="120000"/>
              </a:lnSpc>
              <a:defRPr sz="6500">
                <a:solidFill>
                  <a:srgbClr val="000000"/>
                </a:solidFill>
              </a:defRPr>
            </a:pPr>
            <a:r>
              <a:rPr>
                <a:solidFill>
                  <a:srgbClr val="9437FF"/>
                </a:solidFill>
              </a:rPr>
              <a:t>•</a:t>
            </a:r>
            <a:r>
              <a:t> Public Relations</a:t>
            </a:r>
          </a:p>
          <a:p>
            <a:pPr algn="l">
              <a:lnSpc>
                <a:spcPct val="120000"/>
              </a:lnSpc>
              <a:defRPr sz="6500">
                <a:solidFill>
                  <a:srgbClr val="000000"/>
                </a:solidFill>
              </a:defRPr>
            </a:pPr>
            <a:r>
              <a:rPr>
                <a:solidFill>
                  <a:srgbClr val="9437FF"/>
                </a:solidFill>
              </a:rPr>
              <a:t>•</a:t>
            </a:r>
            <a:r>
              <a:t> Online Promotions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5"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296" name="Hosting &amp; Promoting Events"/>
          <p:cNvSpPr txBox="1"/>
          <p:nvPr/>
        </p:nvSpPr>
        <p:spPr>
          <a:xfrm>
            <a:off x="2202484" y="1362249"/>
            <a:ext cx="2070357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Hosting &amp; Promoting Events</a:t>
            </a:r>
          </a:p>
        </p:txBody>
      </p:sp>
      <p:sp>
        <p:nvSpPr>
          <p:cNvPr id="297" name="Brainstorm new and creative ideas…"/>
          <p:cNvSpPr txBox="1"/>
          <p:nvPr/>
        </p:nvSpPr>
        <p:spPr>
          <a:xfrm>
            <a:off x="2268407" y="3342220"/>
            <a:ext cx="19847186" cy="967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09600" indent="-609600" algn="l" defTabSz="457200">
              <a:buSzPct val="123000"/>
              <a:buChar char="•"/>
              <a:defRPr sz="4800">
                <a:solidFill>
                  <a:srgbClr val="000000"/>
                </a:solidFill>
                <a:latin typeface="Helvetica"/>
                <a:ea typeface="Helvetica"/>
                <a:cs typeface="Helvetica"/>
                <a:sym typeface="Helvetica"/>
              </a:defRPr>
            </a:pPr>
            <a:r>
              <a:t>Brainstorm new and creative ideas</a:t>
            </a:r>
          </a:p>
          <a:p>
            <a:pPr algn="l" defTabSz="457200">
              <a:defRPr sz="4800">
                <a:solidFill>
                  <a:srgbClr val="000000"/>
                </a:solidFill>
                <a:latin typeface="Helvetica"/>
                <a:ea typeface="Helvetica"/>
                <a:cs typeface="Helvetica"/>
                <a:sym typeface="Helvetica"/>
              </a:defRPr>
            </a:pPr>
          </a:p>
          <a:p>
            <a:pPr marL="609600" indent="-609600" algn="l" defTabSz="457200">
              <a:buSzPct val="123000"/>
              <a:buChar char="•"/>
              <a:defRPr sz="4800">
                <a:solidFill>
                  <a:srgbClr val="000000"/>
                </a:solidFill>
                <a:latin typeface="Helvetica"/>
                <a:ea typeface="Helvetica"/>
                <a:cs typeface="Helvetica"/>
                <a:sym typeface="Helvetica"/>
              </a:defRPr>
            </a:pPr>
            <a:r>
              <a:t>Select a date/time/place</a:t>
            </a:r>
          </a:p>
          <a:p>
            <a:pPr algn="l" defTabSz="457200">
              <a:defRPr sz="4800">
                <a:solidFill>
                  <a:srgbClr val="000000"/>
                </a:solidFill>
                <a:latin typeface="Helvetica"/>
                <a:ea typeface="Helvetica"/>
                <a:cs typeface="Helvetica"/>
                <a:sym typeface="Helvetica"/>
              </a:defRPr>
            </a:pPr>
          </a:p>
          <a:p>
            <a:pPr marL="609600" indent="-609600" algn="l" defTabSz="457200">
              <a:buSzPct val="123000"/>
              <a:buChar char="•"/>
              <a:defRPr sz="4800">
                <a:solidFill>
                  <a:srgbClr val="000000"/>
                </a:solidFill>
                <a:latin typeface="Helvetica"/>
                <a:ea typeface="Helvetica"/>
                <a:cs typeface="Helvetica"/>
                <a:sym typeface="Helvetica"/>
              </a:defRPr>
            </a:pPr>
            <a:r>
              <a:t>Assign responsibilities and/or committees</a:t>
            </a:r>
          </a:p>
          <a:p>
            <a:pPr algn="l" defTabSz="457200">
              <a:defRPr sz="4800">
                <a:solidFill>
                  <a:srgbClr val="000000"/>
                </a:solidFill>
                <a:latin typeface="Helvetica"/>
                <a:ea typeface="Helvetica"/>
                <a:cs typeface="Helvetica"/>
                <a:sym typeface="Helvetica"/>
              </a:defRPr>
            </a:pPr>
          </a:p>
          <a:p>
            <a:pPr marL="609600" indent="-609600" algn="l" defTabSz="457200">
              <a:buSzPct val="123000"/>
              <a:buChar char="•"/>
              <a:defRPr sz="4800">
                <a:solidFill>
                  <a:srgbClr val="000000"/>
                </a:solidFill>
                <a:latin typeface="Helvetica"/>
                <a:ea typeface="Helvetica"/>
                <a:cs typeface="Helvetica"/>
                <a:sym typeface="Helvetica"/>
              </a:defRPr>
            </a:pPr>
            <a:r>
              <a:t>Set schedule/program details</a:t>
            </a:r>
          </a:p>
          <a:p>
            <a:pPr algn="l" defTabSz="457200">
              <a:defRPr sz="4800">
                <a:solidFill>
                  <a:srgbClr val="000000"/>
                </a:solidFill>
                <a:latin typeface="Helvetica"/>
                <a:ea typeface="Helvetica"/>
                <a:cs typeface="Helvetica"/>
                <a:sym typeface="Helvetica"/>
              </a:defRPr>
            </a:pPr>
          </a:p>
          <a:p>
            <a:pPr marL="609600" indent="-609600" algn="l" defTabSz="457200">
              <a:buSzPct val="123000"/>
              <a:buChar char="•"/>
              <a:defRPr sz="4800">
                <a:solidFill>
                  <a:srgbClr val="000000"/>
                </a:solidFill>
                <a:latin typeface="Helvetica"/>
                <a:ea typeface="Helvetica"/>
                <a:cs typeface="Helvetica"/>
                <a:sym typeface="Helvetica"/>
              </a:defRPr>
            </a:pPr>
            <a:r>
              <a:t>Execute responsibilities/duties</a:t>
            </a:r>
          </a:p>
          <a:p>
            <a:pPr algn="l" defTabSz="457200">
              <a:defRPr sz="4800">
                <a:solidFill>
                  <a:srgbClr val="000000"/>
                </a:solidFill>
                <a:latin typeface="Helvetica"/>
                <a:ea typeface="Helvetica"/>
                <a:cs typeface="Helvetica"/>
                <a:sym typeface="Helvetica"/>
              </a:defRPr>
            </a:pPr>
          </a:p>
          <a:p>
            <a:pPr marL="609600" indent="-609600" algn="l" defTabSz="457200">
              <a:buSzPct val="123000"/>
              <a:buChar char="•"/>
              <a:defRPr sz="4800">
                <a:solidFill>
                  <a:srgbClr val="000000"/>
                </a:solidFill>
                <a:latin typeface="Helvetica"/>
                <a:ea typeface="Helvetica"/>
                <a:cs typeface="Helvetica"/>
                <a:sym typeface="Helvetica"/>
              </a:defRPr>
            </a:pPr>
            <a:r>
              <a:t>Advertise/publicity/promotions</a:t>
            </a:r>
          </a:p>
          <a:p>
            <a:pPr algn="l" defTabSz="457200">
              <a:defRPr sz="4800">
                <a:solidFill>
                  <a:srgbClr val="000000"/>
                </a:solidFill>
                <a:latin typeface="Helvetica"/>
                <a:ea typeface="Helvetica"/>
                <a:cs typeface="Helvetica"/>
                <a:sym typeface="Helvetica"/>
              </a:defRPr>
            </a:pPr>
          </a:p>
          <a:p>
            <a:pPr algn="l" defTabSz="457200">
              <a:defRPr sz="4800">
                <a:solidFill>
                  <a:srgbClr val="000000"/>
                </a:solidFill>
                <a:latin typeface="Helvetica"/>
                <a:ea typeface="Helvetica"/>
                <a:cs typeface="Helvetica"/>
                <a:sym typeface="Helvetica"/>
              </a:defRPr>
            </a:pPr>
            <a:r>
              <a:t>•  Follow up</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PRTipsKeynoteTemplate-03.jpg" descr="PRTipsKeynoteTemplate-03.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pic>
        <p:nvPicPr>
          <p:cNvPr id="300" name="EventPromoTimeline.png" descr="EventPromoTimeline.png"/>
          <p:cNvPicPr>
            <a:picLocks noChangeAspect="1"/>
          </p:cNvPicPr>
          <p:nvPr/>
        </p:nvPicPr>
        <p:blipFill>
          <a:blip r:embed="rId3">
            <a:extLst/>
          </a:blip>
          <a:stretch>
            <a:fillRect/>
          </a:stretch>
        </p:blipFill>
        <p:spPr>
          <a:xfrm>
            <a:off x="567884" y="1035267"/>
            <a:ext cx="23248232" cy="917023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303" name="TIPS: Hosting &amp; Promoting Events"/>
          <p:cNvSpPr txBox="1"/>
          <p:nvPr/>
        </p:nvSpPr>
        <p:spPr>
          <a:xfrm>
            <a:off x="2202484" y="1362249"/>
            <a:ext cx="2070357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TIPS: Hosting &amp; Promoting Events</a:t>
            </a:r>
          </a:p>
        </p:txBody>
      </p:sp>
      <p:sp>
        <p:nvSpPr>
          <p:cNvPr id="304" name="The most important piece of your Grange event planning is your members. Give Grange volunteers as much time as possible to complete critical tasks. By avoiding the rush and stress that comes with last-minute planning and execution, you’ll achieve higher "/>
          <p:cNvSpPr txBox="1"/>
          <p:nvPr/>
        </p:nvSpPr>
        <p:spPr>
          <a:xfrm>
            <a:off x="2268407" y="3342220"/>
            <a:ext cx="19847186" cy="952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09600" indent="-609600" algn="l" defTabSz="457200">
              <a:buSzPct val="123000"/>
              <a:buChar char="•"/>
              <a:defRPr sz="4400">
                <a:solidFill>
                  <a:srgbClr val="000000"/>
                </a:solidFill>
                <a:latin typeface="Helvetica"/>
                <a:ea typeface="Helvetica"/>
                <a:cs typeface="Helvetica"/>
                <a:sym typeface="Helvetica"/>
              </a:defRPr>
            </a:pPr>
            <a:r>
              <a:t>The most important piece of your Grange event planning is your members. Give Grange volunteers as much time as possible to complete critical tasks. By avoiding the rush and stress that comes with last-minute planning and execution, you’ll achieve higher quality work and a better event (and happier members).</a:t>
            </a:r>
          </a:p>
          <a:p>
            <a:pPr marL="609600" indent="-609600" algn="l" defTabSz="457200">
              <a:buSzPct val="123000"/>
              <a:buChar char="•"/>
              <a:defRPr sz="4400">
                <a:solidFill>
                  <a:srgbClr val="000000"/>
                </a:solidFill>
                <a:latin typeface="Helvetica"/>
                <a:ea typeface="Helvetica"/>
                <a:cs typeface="Helvetica"/>
                <a:sym typeface="Helvetica"/>
              </a:defRPr>
            </a:pPr>
          </a:p>
          <a:p>
            <a:pPr marL="609600" indent="-609600" algn="l" defTabSz="457200">
              <a:buSzPct val="123000"/>
              <a:buChar char="•"/>
              <a:defRPr sz="4400">
                <a:solidFill>
                  <a:srgbClr val="000000"/>
                </a:solidFill>
                <a:latin typeface="Helvetica"/>
                <a:ea typeface="Helvetica"/>
                <a:cs typeface="Helvetica"/>
                <a:sym typeface="Helvetica"/>
              </a:defRPr>
            </a:pPr>
            <a:r>
              <a:t>Make sure your potential attendees know about your Grange event before their calendars fill up! The earlier you start planning your event, the sooner you can start promoting it.</a:t>
            </a:r>
          </a:p>
          <a:p>
            <a:pPr algn="l" defTabSz="457200">
              <a:defRPr sz="4400">
                <a:solidFill>
                  <a:srgbClr val="000000"/>
                </a:solidFill>
                <a:latin typeface="Helvetica"/>
                <a:ea typeface="Helvetica"/>
                <a:cs typeface="Helvetica"/>
                <a:sym typeface="Helvetica"/>
              </a:defRPr>
            </a:pPr>
          </a:p>
          <a:p>
            <a:pPr marL="609600" indent="-609600" algn="l" defTabSz="457200">
              <a:spcBef>
                <a:spcPts val="2600"/>
              </a:spcBef>
              <a:buSzPct val="123000"/>
              <a:buChar char="•"/>
              <a:defRPr sz="4400">
                <a:solidFill>
                  <a:srgbClr val="203D4C"/>
                </a:solidFill>
                <a:latin typeface="Helvetica"/>
                <a:ea typeface="Helvetica"/>
                <a:cs typeface="Helvetica"/>
                <a:sym typeface="Helvetica"/>
              </a:defRPr>
            </a:pPr>
            <a:r>
              <a:t>After you decide on an event concept – or if you have an existing concept from previous years – you ought to pick a theme. Your theme should make sense with the event concept and it should also be seen through your decor, your promotional materials, and even your program itself.</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6"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307" name="TIPS: Hosting &amp; Promoting Events"/>
          <p:cNvSpPr txBox="1"/>
          <p:nvPr/>
        </p:nvSpPr>
        <p:spPr>
          <a:xfrm>
            <a:off x="2202484" y="1362249"/>
            <a:ext cx="2070357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TIPS: Hosting &amp; Promoting Events</a:t>
            </a:r>
          </a:p>
        </p:txBody>
      </p:sp>
      <p:sp>
        <p:nvSpPr>
          <p:cNvPr id="308" name="Planning events takes time, but they can be well worth it. Make an event planning checklist to help you plan a successful event that will raise both funds and awareness for your Grange.…"/>
          <p:cNvSpPr txBox="1"/>
          <p:nvPr/>
        </p:nvSpPr>
        <p:spPr>
          <a:xfrm>
            <a:off x="2268407" y="3342220"/>
            <a:ext cx="19847186" cy="750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09600" indent="-609600" algn="l" defTabSz="457200">
              <a:buSzPct val="123000"/>
              <a:buChar char="•"/>
              <a:defRPr sz="4400">
                <a:solidFill>
                  <a:srgbClr val="000000"/>
                </a:solidFill>
                <a:latin typeface="Helvetica"/>
                <a:ea typeface="Helvetica"/>
                <a:cs typeface="Helvetica"/>
                <a:sym typeface="Helvetica"/>
              </a:defRPr>
            </a:pPr>
            <a:r>
              <a:t>Planning events takes time, but they can be well worth it. Make an event planning checklist to help you plan a successful event that will raise both funds and awareness for your Grange.</a:t>
            </a:r>
          </a:p>
          <a:p>
            <a:pPr marL="609600" indent="-609600" algn="l" defTabSz="457200">
              <a:buSzPct val="123000"/>
              <a:buChar char="•"/>
              <a:defRPr sz="4400">
                <a:solidFill>
                  <a:srgbClr val="000000"/>
                </a:solidFill>
                <a:latin typeface="Helvetica"/>
                <a:ea typeface="Helvetica"/>
                <a:cs typeface="Helvetica"/>
                <a:sym typeface="Helvetica"/>
              </a:defRPr>
            </a:pPr>
          </a:p>
          <a:p>
            <a:pPr marL="609600" indent="-609600" algn="l" defTabSz="457200">
              <a:buSzPct val="123000"/>
              <a:buChar char="•"/>
              <a:defRPr sz="4400">
                <a:solidFill>
                  <a:srgbClr val="000000"/>
                </a:solidFill>
                <a:latin typeface="Helvetica"/>
                <a:ea typeface="Helvetica"/>
                <a:cs typeface="Helvetica"/>
                <a:sym typeface="Helvetica"/>
              </a:defRPr>
            </a:pPr>
            <a:r>
              <a:t>Your work doesn’t end when your event does. As soon as possible after the event wraps up, send </a:t>
            </a:r>
            <a:r>
              <a:rPr>
                <a:solidFill>
                  <a:srgbClr val="9437FF"/>
                </a:solidFill>
              </a:rPr>
              <a:t>thank you</a:t>
            </a:r>
            <a:r>
              <a:t> messages to your volunteers, your vendors, your entertainers, and – of course – your donors and even event attendees if appropriate.</a:t>
            </a:r>
            <a:br/>
            <a:br/>
            <a:r>
              <a:t>By showing your gratitude, you will continue to build these important relationships and better ensure that each will support your Grange again.</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0"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311" name="Thinking Outside the Box"/>
          <p:cNvSpPr txBox="1"/>
          <p:nvPr/>
        </p:nvSpPr>
        <p:spPr>
          <a:xfrm>
            <a:off x="6054400" y="966739"/>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Thinking Outside the Box</a:t>
            </a:r>
          </a:p>
        </p:txBody>
      </p:sp>
      <p:sp>
        <p:nvSpPr>
          <p:cNvPr id="312" name="There are old Grange standbys you know will work: dinners, auctions, plant sales, tag sales, craft fairs, etc. Your Grange has done all of these before, and you know they’ll help you Grange stay afloat. But running the same old events year after year can"/>
          <p:cNvSpPr txBox="1"/>
          <p:nvPr/>
        </p:nvSpPr>
        <p:spPr>
          <a:xfrm>
            <a:off x="6108573" y="3462592"/>
            <a:ext cx="15118697" cy="764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5500">
                <a:solidFill>
                  <a:srgbClr val="000000"/>
                </a:solidFill>
                <a:latin typeface="Helvetica"/>
                <a:ea typeface="Helvetica"/>
                <a:cs typeface="Helvetica"/>
                <a:sym typeface="Helvetica"/>
              </a:defRPr>
            </a:pPr>
            <a:r>
              <a:t>There are old Grange standbys you know will work: dinners, auctions, plant sales, tag sales, craft fairs, etc. Your Grange has done all of these before, and you know they’ll help you Grange stay afloat. But running the same old events year after year can get old, for you and for your community audience.</a:t>
            </a:r>
          </a:p>
          <a:p>
            <a:pPr algn="l" defTabSz="457200">
              <a:defRPr sz="5500">
                <a:solidFill>
                  <a:srgbClr val="000000"/>
                </a:solidFill>
                <a:latin typeface="Helvetica"/>
                <a:ea typeface="Helvetica"/>
                <a:cs typeface="Helvetica"/>
                <a:sym typeface="Helvetica"/>
              </a:defRPr>
            </a:pPr>
          </a:p>
          <a:p>
            <a:pPr algn="l" defTabSz="457200">
              <a:defRPr sz="5500">
                <a:solidFill>
                  <a:srgbClr val="9437FF"/>
                </a:solidFill>
                <a:latin typeface="Helvetica"/>
                <a:ea typeface="Helvetica"/>
                <a:cs typeface="Helvetica"/>
                <a:sym typeface="Helvetica"/>
              </a:defRPr>
            </a:pPr>
            <a:r>
              <a:t>It’s time to think outside the box!</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4"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315" name="Thinking Outside the Box"/>
          <p:cNvSpPr txBox="1"/>
          <p:nvPr/>
        </p:nvSpPr>
        <p:spPr>
          <a:xfrm>
            <a:off x="2202484" y="1362249"/>
            <a:ext cx="2070357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Thinking Outside the Box</a:t>
            </a:r>
          </a:p>
        </p:txBody>
      </p:sp>
      <p:sp>
        <p:nvSpPr>
          <p:cNvPr id="316" name="Nothing is out-of-bounds for ideas…"/>
          <p:cNvSpPr txBox="1"/>
          <p:nvPr/>
        </p:nvSpPr>
        <p:spPr>
          <a:xfrm>
            <a:off x="2268407" y="3456520"/>
            <a:ext cx="19847186" cy="924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762000" indent="-762000" algn="l" defTabSz="457200">
              <a:lnSpc>
                <a:spcPct val="150000"/>
              </a:lnSpc>
              <a:buSzPct val="123000"/>
              <a:buChar char="•"/>
              <a:defRPr sz="6000">
                <a:solidFill>
                  <a:srgbClr val="000000"/>
                </a:solidFill>
                <a:latin typeface="Helvetica"/>
                <a:ea typeface="Helvetica"/>
                <a:cs typeface="Helvetica"/>
                <a:sym typeface="Helvetica"/>
              </a:defRPr>
            </a:pPr>
            <a:r>
              <a:t>Nothing is out-of-bounds for ideas</a:t>
            </a:r>
          </a:p>
          <a:p>
            <a:pPr marL="762000" indent="-762000" algn="l" defTabSz="457200">
              <a:lnSpc>
                <a:spcPct val="150000"/>
              </a:lnSpc>
              <a:buSzPct val="123000"/>
              <a:buChar char="•"/>
              <a:defRPr sz="6000">
                <a:solidFill>
                  <a:srgbClr val="000000"/>
                </a:solidFill>
                <a:latin typeface="Helvetica"/>
                <a:ea typeface="Helvetica"/>
                <a:cs typeface="Helvetica"/>
                <a:sym typeface="Helvetica"/>
              </a:defRPr>
            </a:pPr>
            <a:r>
              <a:t>Consider every suggestion offered</a:t>
            </a:r>
          </a:p>
          <a:p>
            <a:pPr marL="762000" indent="-762000" algn="l" defTabSz="457200">
              <a:lnSpc>
                <a:spcPct val="150000"/>
              </a:lnSpc>
              <a:buSzPct val="123000"/>
              <a:buChar char="•"/>
              <a:defRPr sz="6000">
                <a:solidFill>
                  <a:srgbClr val="000000"/>
                </a:solidFill>
                <a:latin typeface="Helvetica"/>
                <a:ea typeface="Helvetica"/>
                <a:cs typeface="Helvetica"/>
                <a:sym typeface="Helvetica"/>
              </a:defRPr>
            </a:pPr>
            <a:r>
              <a:t>Put a twist on an old-standby event</a:t>
            </a:r>
          </a:p>
          <a:p>
            <a:pPr marL="762000" indent="-762000" algn="l" defTabSz="457200">
              <a:lnSpc>
                <a:spcPct val="150000"/>
              </a:lnSpc>
              <a:buSzPct val="123000"/>
              <a:buChar char="•"/>
              <a:defRPr sz="6000">
                <a:solidFill>
                  <a:srgbClr val="000000"/>
                </a:solidFill>
                <a:latin typeface="Helvetica"/>
                <a:ea typeface="Helvetica"/>
                <a:cs typeface="Helvetica"/>
                <a:sym typeface="Helvetica"/>
              </a:defRPr>
            </a:pPr>
            <a:r>
              <a:t>Make a statement towards your purpose</a:t>
            </a:r>
          </a:p>
          <a:p>
            <a:pPr marL="762000" indent="-762000" algn="l" defTabSz="457200">
              <a:lnSpc>
                <a:spcPct val="150000"/>
              </a:lnSpc>
              <a:buSzPct val="123000"/>
              <a:buChar char="•"/>
              <a:defRPr sz="6000">
                <a:solidFill>
                  <a:srgbClr val="000000"/>
                </a:solidFill>
                <a:latin typeface="Helvetica"/>
                <a:ea typeface="Helvetica"/>
                <a:cs typeface="Helvetica"/>
                <a:sym typeface="Helvetica"/>
              </a:defRPr>
            </a:pPr>
            <a:r>
              <a:t>Prioritize a list of creative ideas</a:t>
            </a:r>
          </a:p>
          <a:p>
            <a:pPr marL="762000" indent="-762000" algn="l" defTabSz="457200">
              <a:lnSpc>
                <a:spcPct val="150000"/>
              </a:lnSpc>
              <a:buSzPct val="123000"/>
              <a:buChar char="•"/>
              <a:defRPr sz="6000">
                <a:solidFill>
                  <a:srgbClr val="000000"/>
                </a:solidFill>
                <a:latin typeface="Helvetica"/>
                <a:ea typeface="Helvetica"/>
                <a:cs typeface="Helvetica"/>
                <a:sym typeface="Helvetica"/>
              </a:defRPr>
            </a:pPr>
            <a:r>
              <a:t>Move forward not backwards</a:t>
            </a:r>
          </a:p>
          <a:p>
            <a:pPr marL="762000" indent="-762000" algn="l" defTabSz="457200">
              <a:lnSpc>
                <a:spcPct val="150000"/>
              </a:lnSpc>
              <a:buSzPct val="123000"/>
              <a:buChar char="•"/>
              <a:defRPr sz="6000">
                <a:solidFill>
                  <a:srgbClr val="000000"/>
                </a:solidFill>
                <a:latin typeface="Helvetica"/>
                <a:ea typeface="Helvetica"/>
                <a:cs typeface="Helvetica"/>
                <a:sym typeface="Helvetica"/>
              </a:defRPr>
            </a:pPr>
            <a:r>
              <a:t>Don’t be afraid to try new things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8"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319" name="Ideas, Ideas, Ideas"/>
          <p:cNvSpPr txBox="1"/>
          <p:nvPr/>
        </p:nvSpPr>
        <p:spPr>
          <a:xfrm>
            <a:off x="2202484" y="1362249"/>
            <a:ext cx="2070357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Ideas, Ideas, Ideas</a:t>
            </a:r>
          </a:p>
        </p:txBody>
      </p:sp>
      <p:sp>
        <p:nvSpPr>
          <p:cNvPr id="320" name="Events and activities are a great way to engage supporters, promote your cause, and have a ton of fun all at once.…"/>
          <p:cNvSpPr txBox="1"/>
          <p:nvPr/>
        </p:nvSpPr>
        <p:spPr>
          <a:xfrm>
            <a:off x="2268407" y="3456520"/>
            <a:ext cx="19847186" cy="79095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lnSpc>
                <a:spcPct val="120000"/>
              </a:lnSpc>
              <a:defRPr sz="4800">
                <a:solidFill>
                  <a:srgbClr val="000000"/>
                </a:solidFill>
                <a:latin typeface="Helvetica"/>
                <a:ea typeface="Helvetica"/>
                <a:cs typeface="Helvetica"/>
                <a:sym typeface="Helvetica"/>
              </a:defRPr>
            </a:pPr>
            <a:r>
              <a:t>Events and activities are a great way to engage supporters, promote your cause, and have a ton of fun all at once.</a:t>
            </a:r>
          </a:p>
          <a:p>
            <a:pPr algn="l" defTabSz="457200">
              <a:lnSpc>
                <a:spcPct val="120000"/>
              </a:lnSpc>
              <a:defRPr sz="4800">
                <a:solidFill>
                  <a:srgbClr val="000000"/>
                </a:solidFill>
                <a:latin typeface="Helvetica"/>
                <a:ea typeface="Helvetica"/>
                <a:cs typeface="Helvetica"/>
                <a:sym typeface="Helvetica"/>
              </a:defRPr>
            </a:pPr>
          </a:p>
          <a:p>
            <a:pPr algn="l" defTabSz="457200">
              <a:lnSpc>
                <a:spcPct val="120000"/>
              </a:lnSpc>
              <a:defRPr sz="4800">
                <a:solidFill>
                  <a:srgbClr val="000000"/>
                </a:solidFill>
                <a:latin typeface="Helvetica"/>
                <a:ea typeface="Helvetica"/>
                <a:cs typeface="Helvetica"/>
                <a:sym typeface="Helvetica"/>
              </a:defRPr>
            </a:pPr>
            <a:r>
              <a:t>Creative ideas can help you get the ball rolling on membership recruitment, fundraising, longer-term initiatives, overcome a financial slump, or quickly collect resources in response to something unexpected. The effectiveness of your ideas depends on how well they engage members and volunteers, maximize community participation, motivate immediate action, and inspire donors to show their support.</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2"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323" name="Ideas, Ideas, Ideas"/>
          <p:cNvSpPr txBox="1"/>
          <p:nvPr/>
        </p:nvSpPr>
        <p:spPr>
          <a:xfrm>
            <a:off x="2202484" y="1362249"/>
            <a:ext cx="2070357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Ideas, Ideas, Ideas</a:t>
            </a:r>
          </a:p>
        </p:txBody>
      </p:sp>
      <p:sp>
        <p:nvSpPr>
          <p:cNvPr id="324" name="Here’s a few “Outside the Box” ideas……"/>
          <p:cNvSpPr txBox="1"/>
          <p:nvPr/>
        </p:nvSpPr>
        <p:spPr>
          <a:xfrm>
            <a:off x="2268407" y="3456520"/>
            <a:ext cx="19847186" cy="967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lnSpc>
                <a:spcPct val="120000"/>
              </a:lnSpc>
              <a:defRPr sz="4800">
                <a:solidFill>
                  <a:srgbClr val="000000"/>
                </a:solidFill>
                <a:latin typeface="Helvetica"/>
                <a:ea typeface="Helvetica"/>
                <a:cs typeface="Helvetica"/>
                <a:sym typeface="Helvetica"/>
              </a:defRPr>
            </a:pPr>
            <a:r>
              <a:t>Here’s a few “Outside the Box” ideas…</a:t>
            </a:r>
          </a:p>
          <a:p>
            <a:pPr marL="609600" indent="-609600" algn="l" defTabSz="457200">
              <a:lnSpc>
                <a:spcPct val="120000"/>
              </a:lnSpc>
              <a:buSzPct val="123000"/>
              <a:buChar char="•"/>
              <a:defRPr sz="4800">
                <a:solidFill>
                  <a:srgbClr val="000000"/>
                </a:solidFill>
                <a:latin typeface="Helvetica"/>
                <a:ea typeface="Helvetica"/>
                <a:cs typeface="Helvetica"/>
                <a:sym typeface="Helvetica"/>
              </a:defRPr>
            </a:pPr>
            <a:r>
              <a:t>Afternoon Tea / Ice Cream Social</a:t>
            </a:r>
          </a:p>
          <a:p>
            <a:pPr marL="609600" indent="-609600" algn="l" defTabSz="457200">
              <a:lnSpc>
                <a:spcPct val="120000"/>
              </a:lnSpc>
              <a:buSzPct val="123000"/>
              <a:buChar char="•"/>
              <a:defRPr sz="4800">
                <a:solidFill>
                  <a:srgbClr val="000000"/>
                </a:solidFill>
                <a:latin typeface="Helvetica"/>
                <a:ea typeface="Helvetica"/>
                <a:cs typeface="Helvetica"/>
                <a:sym typeface="Helvetica"/>
              </a:defRPr>
            </a:pPr>
            <a:r>
              <a:t>Trivia Night / Game Night / Casino Night</a:t>
            </a:r>
          </a:p>
          <a:p>
            <a:pPr marL="609600" indent="-609600" algn="l" defTabSz="457200">
              <a:lnSpc>
                <a:spcPct val="120000"/>
              </a:lnSpc>
              <a:buSzPct val="123000"/>
              <a:buChar char="•"/>
              <a:defRPr sz="4800">
                <a:solidFill>
                  <a:srgbClr val="000000"/>
                </a:solidFill>
                <a:latin typeface="Helvetica"/>
                <a:ea typeface="Helvetica"/>
                <a:cs typeface="Helvetica"/>
                <a:sym typeface="Helvetica"/>
              </a:defRPr>
            </a:pPr>
            <a:r>
              <a:t>Community Garden / Window Box Herb Garden</a:t>
            </a:r>
          </a:p>
          <a:p>
            <a:pPr marL="609600" indent="-609600" algn="l" defTabSz="457200">
              <a:lnSpc>
                <a:spcPct val="120000"/>
              </a:lnSpc>
              <a:buSzPct val="123000"/>
              <a:buChar char="•"/>
              <a:defRPr sz="4800">
                <a:solidFill>
                  <a:srgbClr val="000000"/>
                </a:solidFill>
                <a:latin typeface="Helvetica"/>
                <a:ea typeface="Helvetica"/>
                <a:cs typeface="Helvetica"/>
                <a:sym typeface="Helvetica"/>
              </a:defRPr>
            </a:pPr>
            <a:r>
              <a:t>Bowling Tournament / Softball Tournament</a:t>
            </a:r>
          </a:p>
          <a:p>
            <a:pPr marL="609600" indent="-609600" algn="l" defTabSz="457200">
              <a:lnSpc>
                <a:spcPct val="120000"/>
              </a:lnSpc>
              <a:buSzPct val="123000"/>
              <a:buChar char="•"/>
              <a:defRPr sz="4800">
                <a:solidFill>
                  <a:srgbClr val="000000"/>
                </a:solidFill>
                <a:latin typeface="Helvetica"/>
                <a:ea typeface="Helvetica"/>
                <a:cs typeface="Helvetica"/>
                <a:sym typeface="Helvetica"/>
              </a:defRPr>
            </a:pPr>
            <a:r>
              <a:t>Bookworm-a-Thon / Book Club</a:t>
            </a:r>
          </a:p>
          <a:p>
            <a:pPr marL="609600" indent="-609600" algn="l" defTabSz="457200">
              <a:lnSpc>
                <a:spcPct val="120000"/>
              </a:lnSpc>
              <a:buSzPct val="123000"/>
              <a:buChar char="•"/>
              <a:defRPr sz="4800">
                <a:solidFill>
                  <a:srgbClr val="000000"/>
                </a:solidFill>
                <a:latin typeface="Helvetica"/>
                <a:ea typeface="Helvetica"/>
                <a:cs typeface="Helvetica"/>
                <a:sym typeface="Helvetica"/>
              </a:defRPr>
            </a:pPr>
            <a:r>
              <a:t>Best Pizza / Best Chili / Best Meatballs / Best Sandwich Competitions</a:t>
            </a:r>
          </a:p>
          <a:p>
            <a:pPr marL="609600" indent="-609600" algn="l" defTabSz="457200">
              <a:lnSpc>
                <a:spcPct val="120000"/>
              </a:lnSpc>
              <a:buSzPct val="123000"/>
              <a:buChar char="•"/>
              <a:defRPr sz="4800">
                <a:solidFill>
                  <a:srgbClr val="000000"/>
                </a:solidFill>
                <a:latin typeface="Helvetica"/>
                <a:ea typeface="Helvetica"/>
                <a:cs typeface="Helvetica"/>
                <a:sym typeface="Helvetica"/>
              </a:defRPr>
            </a:pPr>
            <a:r>
              <a:t>Salad Bar and Yoga Dinner</a:t>
            </a:r>
          </a:p>
          <a:p>
            <a:pPr marL="609600" indent="-609600" algn="l" defTabSz="457200">
              <a:lnSpc>
                <a:spcPct val="120000"/>
              </a:lnSpc>
              <a:buSzPct val="123000"/>
              <a:buChar char="•"/>
              <a:defRPr sz="4800">
                <a:solidFill>
                  <a:srgbClr val="000000"/>
                </a:solidFill>
                <a:latin typeface="Helvetica"/>
                <a:ea typeface="Helvetica"/>
                <a:cs typeface="Helvetica"/>
                <a:sym typeface="Helvetica"/>
              </a:defRPr>
            </a:pPr>
            <a:r>
              <a:t>Tour Around the World - Dinner and Slideshow </a:t>
            </a:r>
          </a:p>
          <a:p>
            <a:pPr marL="609600" indent="-609600" algn="l" defTabSz="457200">
              <a:lnSpc>
                <a:spcPct val="120000"/>
              </a:lnSpc>
              <a:buSzPct val="123000"/>
              <a:buChar char="•"/>
              <a:defRPr sz="4800">
                <a:solidFill>
                  <a:srgbClr val="000000"/>
                </a:solidFill>
                <a:latin typeface="Helvetica"/>
                <a:ea typeface="Helvetica"/>
                <a:cs typeface="Helvetica"/>
                <a:sym typeface="Helvetica"/>
              </a:defRPr>
            </a:pPr>
            <a:r>
              <a:t>Super Souper Bowl (football &amp; soup)</a:t>
            </a:r>
          </a:p>
          <a:p>
            <a:pPr marL="609600" indent="-609600" algn="l" defTabSz="457200">
              <a:lnSpc>
                <a:spcPct val="120000"/>
              </a:lnSpc>
              <a:buSzPct val="123000"/>
              <a:buChar char="•"/>
              <a:defRPr sz="4800">
                <a:solidFill>
                  <a:srgbClr val="000000"/>
                </a:solidFill>
                <a:latin typeface="Helvetica"/>
                <a:ea typeface="Helvetica"/>
                <a:cs typeface="Helvetica"/>
                <a:sym typeface="Helvetica"/>
              </a:defRPr>
            </a:pPr>
            <a:r>
              <a:t>TV Show Viewing Party with Theme Refreshments</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6"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327" name="In conclusion…"/>
          <p:cNvSpPr txBox="1"/>
          <p:nvPr/>
        </p:nvSpPr>
        <p:spPr>
          <a:xfrm>
            <a:off x="6054400" y="468054"/>
            <a:ext cx="17046500"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In conclusion…</a:t>
            </a:r>
          </a:p>
        </p:txBody>
      </p:sp>
      <p:sp>
        <p:nvSpPr>
          <p:cNvPr id="328" name="Promoting your Grange encompasses a range of considerations. In addition to the regular concerns of how to market your Grange effectively, Granges must also worry about how to do so on a budget. In this presentation, we’ve given you a head start on your "/>
          <p:cNvSpPr txBox="1"/>
          <p:nvPr/>
        </p:nvSpPr>
        <p:spPr>
          <a:xfrm>
            <a:off x="6056985" y="2310456"/>
            <a:ext cx="15118697" cy="1038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sz="4500">
                <a:solidFill>
                  <a:srgbClr val="000000"/>
                </a:solidFill>
                <a:latin typeface="Helvetica"/>
                <a:ea typeface="Helvetica"/>
                <a:cs typeface="Helvetica"/>
                <a:sym typeface="Helvetica"/>
              </a:defRPr>
            </a:pPr>
            <a:r>
              <a:t>Promoting your Grange encompasses a range of considerations. In addition to the regular concerns of how to market your Grange effectively, Granges must also worry about how to do so on a budget. In this presentation, we’ve given you a head start on your promotional and marketing strategies. Remember:</a:t>
            </a:r>
          </a:p>
          <a:p>
            <a:pPr algn="l" defTabSz="457200">
              <a:defRPr sz="4500">
                <a:solidFill>
                  <a:srgbClr val="000000"/>
                </a:solidFill>
                <a:latin typeface="Helvetica"/>
                <a:ea typeface="Helvetica"/>
                <a:cs typeface="Helvetica"/>
                <a:sym typeface="Helvetica"/>
              </a:defRPr>
            </a:pPr>
          </a:p>
          <a:p>
            <a:pPr marL="609600" indent="-609600" algn="l" defTabSz="457200">
              <a:buSzPct val="123000"/>
              <a:buChar char="•"/>
              <a:defRPr sz="4500">
                <a:solidFill>
                  <a:srgbClr val="000000"/>
                </a:solidFill>
                <a:latin typeface="Helvetica"/>
                <a:ea typeface="Helvetica"/>
                <a:cs typeface="Helvetica"/>
                <a:sym typeface="Helvetica"/>
              </a:defRPr>
            </a:pPr>
            <a:r>
              <a:t>Set a realistic and attainable goal</a:t>
            </a:r>
          </a:p>
          <a:p>
            <a:pPr marL="609600" indent="-609600" algn="l" defTabSz="457200">
              <a:buSzPct val="123000"/>
              <a:buChar char="•"/>
              <a:defRPr sz="4500">
                <a:solidFill>
                  <a:srgbClr val="000000"/>
                </a:solidFill>
                <a:latin typeface="Helvetica"/>
                <a:ea typeface="Helvetica"/>
                <a:cs typeface="Helvetica"/>
                <a:sym typeface="Helvetica"/>
              </a:defRPr>
            </a:pPr>
            <a:r>
              <a:t>Plan ahead and make a to-do list</a:t>
            </a:r>
          </a:p>
          <a:p>
            <a:pPr marL="609600" indent="-609600" algn="l" defTabSz="457200">
              <a:buSzPct val="123000"/>
              <a:buChar char="•"/>
              <a:defRPr sz="4500">
                <a:solidFill>
                  <a:srgbClr val="000000"/>
                </a:solidFill>
                <a:latin typeface="Helvetica"/>
                <a:ea typeface="Helvetica"/>
                <a:cs typeface="Helvetica"/>
                <a:sym typeface="Helvetica"/>
              </a:defRPr>
            </a:pPr>
            <a:r>
              <a:t>Know your members and your audience</a:t>
            </a:r>
          </a:p>
          <a:p>
            <a:pPr marL="609600" indent="-609600" algn="l" defTabSz="457200">
              <a:buSzPct val="123000"/>
              <a:buChar char="•"/>
              <a:defRPr sz="4500">
                <a:solidFill>
                  <a:srgbClr val="000000"/>
                </a:solidFill>
                <a:latin typeface="Helvetica"/>
                <a:ea typeface="Helvetica"/>
                <a:cs typeface="Helvetica"/>
                <a:sym typeface="Helvetica"/>
              </a:defRPr>
            </a:pPr>
            <a:r>
              <a:t>Continual communications / contact</a:t>
            </a:r>
          </a:p>
          <a:p>
            <a:pPr marL="609600" indent="-609600" algn="l" defTabSz="457200">
              <a:buSzPct val="123000"/>
              <a:buChar char="•"/>
              <a:defRPr sz="4500">
                <a:solidFill>
                  <a:srgbClr val="000000"/>
                </a:solidFill>
                <a:latin typeface="Helvetica"/>
                <a:ea typeface="Helvetica"/>
                <a:cs typeface="Helvetica"/>
                <a:sym typeface="Helvetica"/>
              </a:defRPr>
            </a:pPr>
            <a:r>
              <a:t>Utilize technology and the internet/social media</a:t>
            </a:r>
          </a:p>
          <a:p>
            <a:pPr marL="609600" indent="-609600" algn="l" defTabSz="457200">
              <a:buSzPct val="123000"/>
              <a:buChar char="•"/>
              <a:defRPr sz="4500">
                <a:solidFill>
                  <a:srgbClr val="000000"/>
                </a:solidFill>
                <a:latin typeface="Helvetica"/>
                <a:ea typeface="Helvetica"/>
                <a:cs typeface="Helvetica"/>
                <a:sym typeface="Helvetica"/>
              </a:defRPr>
            </a:pPr>
            <a:r>
              <a:t>Include interactivity with members and the community</a:t>
            </a:r>
            <a:br/>
            <a:r>
              <a:t>in Grange marketing &amp; promotions</a:t>
            </a:r>
          </a:p>
          <a:p>
            <a:pPr marL="609600" indent="-609600" algn="l" defTabSz="457200">
              <a:buSzPct val="123000"/>
              <a:buChar char="•"/>
              <a:defRPr sz="4500">
                <a:solidFill>
                  <a:srgbClr val="000000"/>
                </a:solidFill>
                <a:latin typeface="Helvetica"/>
                <a:ea typeface="Helvetica"/>
                <a:cs typeface="Helvetica"/>
                <a:sym typeface="Helvetica"/>
              </a:defRPr>
            </a:pPr>
            <a:r>
              <a:t>Make the effort and take the steps to succeed</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0" name="PRTipsKeynoteTemplate-05.jpg" descr="PRTipsKeynoteTemplate-05.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66" name="Advertising:"/>
          <p:cNvSpPr txBox="1"/>
          <p:nvPr/>
        </p:nvSpPr>
        <p:spPr>
          <a:xfrm>
            <a:off x="1421951" y="1493744"/>
            <a:ext cx="21540098"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Advertising:</a:t>
            </a:r>
          </a:p>
        </p:txBody>
      </p:sp>
      <p:sp>
        <p:nvSpPr>
          <p:cNvPr id="167" name="• A tool for spreading the word or awareness of an activity or project or of the organization itself. This can be free, but is often paid.  An advertisement is communicated through many traditional media outlets such as radio, television, outdoor adverti"/>
          <p:cNvSpPr txBox="1"/>
          <p:nvPr/>
        </p:nvSpPr>
        <p:spPr>
          <a:xfrm>
            <a:off x="1468004" y="3479788"/>
            <a:ext cx="20627311" cy="80032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6500">
                <a:solidFill>
                  <a:srgbClr val="000000"/>
                </a:solidFill>
              </a:defRPr>
            </a:pPr>
            <a:r>
              <a:rPr>
                <a:solidFill>
                  <a:srgbClr val="9437FF"/>
                </a:solidFill>
              </a:rPr>
              <a:t>• </a:t>
            </a:r>
            <a:r>
              <a:t>A tool for spreading the word or awareness of an activity or project or of the organization itself. This can be free, but is often paid.  An advertisement is communicated through many traditional media outlets such as radio, television, outdoor advertising/billboards, and newspapers. Other contemporary media that supports advertisements are social media, blogs, text messages, and websites.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70" name="Direct Promotions:"/>
          <p:cNvSpPr txBox="1"/>
          <p:nvPr/>
        </p:nvSpPr>
        <p:spPr>
          <a:xfrm>
            <a:off x="1421951" y="1493744"/>
            <a:ext cx="21540098"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Direct Promotions:</a:t>
            </a:r>
          </a:p>
        </p:txBody>
      </p:sp>
      <p:sp>
        <p:nvSpPr>
          <p:cNvPr id="171" name="• A type of promotion where the organization directly communicates with its members or public. This communication is usually done through various approaches like personal email marketing, text messaging, flyers and posters, USPS letters and post cards, a"/>
          <p:cNvSpPr txBox="1"/>
          <p:nvPr/>
        </p:nvSpPr>
        <p:spPr>
          <a:xfrm>
            <a:off x="1468004" y="3479788"/>
            <a:ext cx="20627311" cy="80032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6500">
                <a:solidFill>
                  <a:srgbClr val="000000"/>
                </a:solidFill>
              </a:defRPr>
            </a:pPr>
            <a:r>
              <a:rPr>
                <a:solidFill>
                  <a:srgbClr val="9437FF"/>
                </a:solidFill>
              </a:rPr>
              <a:t>• </a:t>
            </a:r>
            <a:r>
              <a:t>A type of promotion where the organization directly communicates with its members or public. This communication is usually done through various approaches like personal email marketing, text messaging, flyers and posters, USPS letters and post cards, and more.  For example, your Grange does a USPS mailing of a letter to all of the members about their upcoming fair.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74" name="Sales Promotions:"/>
          <p:cNvSpPr txBox="1"/>
          <p:nvPr/>
        </p:nvSpPr>
        <p:spPr>
          <a:xfrm>
            <a:off x="1421951" y="1493744"/>
            <a:ext cx="21540098"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Sales Promotions:</a:t>
            </a:r>
          </a:p>
        </p:txBody>
      </p:sp>
      <p:sp>
        <p:nvSpPr>
          <p:cNvPr id="175" name="• This utilizes all sorts of marketing tools to communicate with the target audience (both members and the public) and increase sales of item(s) (or in the case of the Grange, the Sales could be membership). However, it is for a limited time, used to exp"/>
          <p:cNvSpPr txBox="1"/>
          <p:nvPr/>
        </p:nvSpPr>
        <p:spPr>
          <a:xfrm>
            <a:off x="1468004" y="3479788"/>
            <a:ext cx="20627311" cy="80032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6500">
                <a:solidFill>
                  <a:srgbClr val="000000"/>
                </a:solidFill>
              </a:defRPr>
            </a:pPr>
            <a:r>
              <a:rPr>
                <a:solidFill>
                  <a:srgbClr val="9437FF"/>
                </a:solidFill>
              </a:rPr>
              <a:t>• </a:t>
            </a:r>
            <a:r>
              <a:t>This utilizes all sorts of marketing tools to communicate with the target audience (both members and the public) and increase sales of item(s) (or in the case of the Grange, the Sales could be membership). However, it is for a limited time, used to expand demand, refresh market demand or enhance product availability.  For example - Buy One, Get One Free promotions.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PRTipsKeynoteTemplate-04.jpg" descr="PRTipsKeynoteTemplate-04.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78" name="Self Promotions:"/>
          <p:cNvSpPr txBox="1"/>
          <p:nvPr/>
        </p:nvSpPr>
        <p:spPr>
          <a:xfrm>
            <a:off x="1421951" y="1493744"/>
            <a:ext cx="21540098"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Self Promotions:</a:t>
            </a:r>
          </a:p>
        </p:txBody>
      </p:sp>
      <p:sp>
        <p:nvSpPr>
          <p:cNvPr id="179" name="• This is a process where the organization sends their officers or members directly to the public to pitch for their activities, projects, or for the organization itself. Here, the response for the feedback of the public is prompt and therefore, easy to "/>
          <p:cNvSpPr txBox="1"/>
          <p:nvPr/>
        </p:nvSpPr>
        <p:spPr>
          <a:xfrm>
            <a:off x="1468004" y="3479788"/>
            <a:ext cx="20627311" cy="70126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6500">
                <a:solidFill>
                  <a:srgbClr val="000000"/>
                </a:solidFill>
              </a:defRPr>
            </a:pPr>
            <a:r>
              <a:rPr>
                <a:solidFill>
                  <a:srgbClr val="9437FF"/>
                </a:solidFill>
              </a:rPr>
              <a:t>• </a:t>
            </a:r>
            <a:r>
              <a:t>This is a process where the organization sends their officers or members directly to the public to pitch for their activities, projects, or for the organization itself. Here, the response for the feedback of the public is prompt and therefore, easy to build a trust with the audience.  For example, face to face and phone communications.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PRTipsKeynoteTemplate-02.jpg" descr="PRTipsKeynoteTemplate-02.jpg"/>
          <p:cNvPicPr>
            <a:picLocks noChangeAspect="1"/>
          </p:cNvPicPr>
          <p:nvPr/>
        </p:nvPicPr>
        <p:blipFill>
          <a:blip r:embed="rId2">
            <a:extLst/>
          </a:blip>
          <a:stretch>
            <a:fillRect/>
          </a:stretch>
        </p:blipFill>
        <p:spPr>
          <a:xfrm>
            <a:off x="0" y="2380"/>
            <a:ext cx="24384000" cy="13711240"/>
          </a:xfrm>
          <a:prstGeom prst="rect">
            <a:avLst/>
          </a:prstGeom>
          <a:ln w="12700">
            <a:miter lim="400000"/>
          </a:ln>
        </p:spPr>
      </p:pic>
      <p:sp>
        <p:nvSpPr>
          <p:cNvPr id="182" name="An Example…"/>
          <p:cNvSpPr txBox="1"/>
          <p:nvPr/>
        </p:nvSpPr>
        <p:spPr>
          <a:xfrm>
            <a:off x="6054400" y="966739"/>
            <a:ext cx="14517205" cy="1478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80000"/>
              </a:lnSpc>
              <a:defRPr b="1" spc="-180" sz="9000">
                <a:solidFill>
                  <a:srgbClr val="011993"/>
                </a:solidFill>
              </a:defRPr>
            </a:lvl1pPr>
          </a:lstStyle>
          <a:p>
            <a:pPr/>
            <a:r>
              <a:t>An Example…</a:t>
            </a:r>
          </a:p>
        </p:txBody>
      </p:sp>
      <p:sp>
        <p:nvSpPr>
          <p:cNvPr id="183" name="In the summer of 1969, thirty-two bands were scheduled to perform on a small dairy farm in New York State. Promoters figured no more than 200,000 people would attend. Because of word of mouth - over 400,000 people showed up.  The event is now simply know"/>
          <p:cNvSpPr txBox="1"/>
          <p:nvPr/>
        </p:nvSpPr>
        <p:spPr>
          <a:xfrm>
            <a:off x="5953809" y="2789024"/>
            <a:ext cx="15560685" cy="83151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4500">
                <a:solidFill>
                  <a:srgbClr val="000000"/>
                </a:solidFill>
              </a:defRPr>
            </a:pPr>
            <a:r>
              <a:t>In the summer of 1969, thirty-two bands were scheduled to perform on a small dairy farm in New York State. Promoters figured no more than 200,000 people would attend. Because of word of mouth - over 400,000 people showed up.  The event is now simply known as Woodstock. </a:t>
            </a:r>
          </a:p>
          <a:p>
            <a:pPr algn="l">
              <a:defRPr sz="4500">
                <a:solidFill>
                  <a:srgbClr val="000000"/>
                </a:solidFill>
              </a:defRPr>
            </a:pPr>
          </a:p>
          <a:p>
            <a:pPr algn="l">
              <a:defRPr sz="4500">
                <a:solidFill>
                  <a:srgbClr val="000000"/>
                </a:solidFill>
              </a:defRPr>
            </a:pPr>
            <a:r>
              <a:t>Imagine if every one of your members were talking about your Grange like Woodstock fans spread the word about the concert, and wanted to share your Grange with everyone they knew. You’d double your growth in no time flat.</a:t>
            </a:r>
          </a:p>
          <a:p>
            <a:pPr algn="l">
              <a:defRPr sz="4500">
                <a:solidFill>
                  <a:srgbClr val="000000"/>
                </a:solidFill>
              </a:defRPr>
            </a:pPr>
          </a:p>
          <a:p>
            <a:pPr algn="l">
              <a:defRPr sz="4500">
                <a:solidFill>
                  <a:srgbClr val="000000"/>
                </a:solidFill>
              </a:defRPr>
            </a:pPr>
            <a:r>
              <a:t>That’s the power of Word of Mouth (Self-Promotions).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